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7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drawings/drawing3.xml" ContentType="application/vnd.openxmlformats-officedocument.drawingml.chartshapes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rawings/drawing2.xml" ContentType="application/vnd.openxmlformats-officedocument.drawingml.chartshap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Override2.xml" ContentType="application/vnd.openxmlformats-officedocument.themeOverrid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876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</p:sldMasterIdLst>
  <p:notesMasterIdLst>
    <p:notesMasterId r:id="rId100"/>
  </p:notesMasterIdLst>
  <p:handoutMasterIdLst>
    <p:handoutMasterId r:id="rId101"/>
  </p:handoutMasterIdLst>
  <p:sldIdLst>
    <p:sldId id="256" r:id="rId13"/>
    <p:sldId id="462" r:id="rId14"/>
    <p:sldId id="371" r:id="rId15"/>
    <p:sldId id="467" r:id="rId16"/>
    <p:sldId id="466" r:id="rId17"/>
    <p:sldId id="464" r:id="rId18"/>
    <p:sldId id="458" r:id="rId19"/>
    <p:sldId id="463" r:id="rId20"/>
    <p:sldId id="600" r:id="rId21"/>
    <p:sldId id="602" r:id="rId22"/>
    <p:sldId id="618" r:id="rId23"/>
    <p:sldId id="405" r:id="rId24"/>
    <p:sldId id="505" r:id="rId25"/>
    <p:sldId id="535" r:id="rId26"/>
    <p:sldId id="536" r:id="rId27"/>
    <p:sldId id="599" r:id="rId28"/>
    <p:sldId id="524" r:id="rId29"/>
    <p:sldId id="468" r:id="rId30"/>
    <p:sldId id="459" r:id="rId31"/>
    <p:sldId id="460" r:id="rId32"/>
    <p:sldId id="613" r:id="rId33"/>
    <p:sldId id="461" r:id="rId34"/>
    <p:sldId id="504" r:id="rId35"/>
    <p:sldId id="501" r:id="rId36"/>
    <p:sldId id="502" r:id="rId37"/>
    <p:sldId id="588" r:id="rId38"/>
    <p:sldId id="499" r:id="rId39"/>
    <p:sldId id="587" r:id="rId40"/>
    <p:sldId id="591" r:id="rId41"/>
    <p:sldId id="614" r:id="rId42"/>
    <p:sldId id="519" r:id="rId43"/>
    <p:sldId id="581" r:id="rId44"/>
    <p:sldId id="606" r:id="rId45"/>
    <p:sldId id="593" r:id="rId46"/>
    <p:sldId id="570" r:id="rId47"/>
    <p:sldId id="576" r:id="rId48"/>
    <p:sldId id="578" r:id="rId49"/>
    <p:sldId id="579" r:id="rId50"/>
    <p:sldId id="577" r:id="rId51"/>
    <p:sldId id="601" r:id="rId52"/>
    <p:sldId id="583" r:id="rId53"/>
    <p:sldId id="582" r:id="rId54"/>
    <p:sldId id="580" r:id="rId55"/>
    <p:sldId id="473" r:id="rId56"/>
    <p:sldId id="595" r:id="rId57"/>
    <p:sldId id="610" r:id="rId58"/>
    <p:sldId id="604" r:id="rId59"/>
    <p:sldId id="594" r:id="rId60"/>
    <p:sldId id="482" r:id="rId61"/>
    <p:sldId id="616" r:id="rId62"/>
    <p:sldId id="617" r:id="rId63"/>
    <p:sldId id="477" r:id="rId64"/>
    <p:sldId id="480" r:id="rId65"/>
    <p:sldId id="478" r:id="rId66"/>
    <p:sldId id="479" r:id="rId67"/>
    <p:sldId id="597" r:id="rId68"/>
    <p:sldId id="483" r:id="rId69"/>
    <p:sldId id="603" r:id="rId70"/>
    <p:sldId id="486" r:id="rId71"/>
    <p:sldId id="485" r:id="rId72"/>
    <p:sldId id="596" r:id="rId73"/>
    <p:sldId id="592" r:id="rId74"/>
    <p:sldId id="543" r:id="rId75"/>
    <p:sldId id="572" r:id="rId76"/>
    <p:sldId id="608" r:id="rId77"/>
    <p:sldId id="609" r:id="rId78"/>
    <p:sldId id="545" r:id="rId79"/>
    <p:sldId id="607" r:id="rId80"/>
    <p:sldId id="546" r:id="rId81"/>
    <p:sldId id="611" r:id="rId82"/>
    <p:sldId id="548" r:id="rId83"/>
    <p:sldId id="605" r:id="rId84"/>
    <p:sldId id="550" r:id="rId85"/>
    <p:sldId id="549" r:id="rId86"/>
    <p:sldId id="551" r:id="rId87"/>
    <p:sldId id="552" r:id="rId88"/>
    <p:sldId id="589" r:id="rId89"/>
    <p:sldId id="553" r:id="rId90"/>
    <p:sldId id="523" r:id="rId91"/>
    <p:sldId id="554" r:id="rId92"/>
    <p:sldId id="557" r:id="rId93"/>
    <p:sldId id="559" r:id="rId94"/>
    <p:sldId id="584" r:id="rId95"/>
    <p:sldId id="560" r:id="rId96"/>
    <p:sldId id="561" r:id="rId97"/>
    <p:sldId id="562" r:id="rId98"/>
    <p:sldId id="563" r:id="rId99"/>
  </p:sldIdLst>
  <p:sldSz cx="10801350" cy="8640763"/>
  <p:notesSz cx="6797675" cy="9872663"/>
  <p:defaultTextStyle>
    <a:defPPr>
      <a:defRPr lang="en-GB"/>
    </a:defPPr>
    <a:lvl1pPr algn="l" defTabSz="485204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802386" indent="-308610" algn="l" defTabSz="485204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234440" indent="-246888" algn="l" defTabSz="485204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728216" indent="-246888" algn="l" defTabSz="485204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221992" indent="-246888" algn="l" defTabSz="485204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468880" algn="l" defTabSz="987552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962656" algn="l" defTabSz="987552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456432" algn="l" defTabSz="987552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950208" algn="l" defTabSz="987552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57">
          <p15:clr>
            <a:srgbClr val="A4A3A4"/>
          </p15:clr>
        </p15:guide>
        <p15:guide id="2" pos="30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679" userDrawn="1">
          <p15:clr>
            <a:srgbClr val="A4A3A4"/>
          </p15:clr>
        </p15:guide>
        <p15:guide id="2" pos="195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FFFCC"/>
    <a:srgbClr val="21B7D5"/>
    <a:srgbClr val="007635"/>
    <a:srgbClr val="FF6969"/>
    <a:srgbClr val="003217"/>
    <a:srgbClr val="1D9FB9"/>
    <a:srgbClr val="0066CC"/>
    <a:srgbClr val="1C97B0"/>
    <a:srgbClr val="33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Estilo Escuro 1 - Ênfas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2914" autoAdjust="0"/>
  </p:normalViewPr>
  <p:slideViewPr>
    <p:cSldViewPr>
      <p:cViewPr>
        <p:scale>
          <a:sx n="60" d="100"/>
          <a:sy n="60" d="100"/>
        </p:scale>
        <p:origin x="-1080" y="-438"/>
      </p:cViewPr>
      <p:guideLst>
        <p:guide orient="horz" pos="2357"/>
        <p:guide pos="3086"/>
      </p:guideLst>
    </p:cSldViewPr>
  </p:slideViewPr>
  <p:outlineViewPr>
    <p:cViewPr varScale="1">
      <p:scale>
        <a:sx n="170" d="200"/>
        <a:sy n="170" d="200"/>
      </p:scale>
      <p:origin x="0" y="48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59"/>
        <p:guide pos="19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87" Type="http://schemas.openxmlformats.org/officeDocument/2006/relationships/slide" Target="slides/slide75.xml"/><Relationship Id="rId10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103" Type="http://schemas.openxmlformats.org/officeDocument/2006/relationships/viewProps" Target="view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slide" Target="slides/slide82.xml"/><Relationship Id="rId99" Type="http://schemas.openxmlformats.org/officeDocument/2006/relationships/slide" Target="slides/slide87.xml"/><Relationship Id="rId10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10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Planilha_do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Planilha_do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4"/>
  <c:chart>
    <c:autoTitleDeleted val="1"/>
    <c:view3D>
      <c:rotX val="10"/>
      <c:perspective val="30"/>
    </c:view3D>
    <c:sideWall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sideWall>
    <c:backWall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backWall>
    <c:plotArea>
      <c:layout>
        <c:manualLayout>
          <c:layoutTarget val="inner"/>
          <c:xMode val="edge"/>
          <c:yMode val="edge"/>
          <c:x val="1.3427079596416827E-4"/>
          <c:y val="4.1159853217906467E-2"/>
          <c:w val="0.99264323915064923"/>
          <c:h val="0.61566088649457684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1º Quad.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5.1701217011552924E-3"/>
                  <c:y val="-1.02580338100724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37-4D85-AE8E-26EC567BD51F}"/>
                </c:ext>
              </c:extLst>
            </c:dLbl>
            <c:dLbl>
              <c:idx val="1"/>
              <c:layout>
                <c:manualLayout>
                  <c:x val="1.0444827117974623E-2"/>
                  <c:y val="-3.87885692805444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37-4D85-AE8E-26EC567BD51F}"/>
                </c:ext>
              </c:extLst>
            </c:dLbl>
            <c:dLbl>
              <c:idx val="2"/>
              <c:layout>
                <c:manualLayout>
                  <c:x val="1.4745275216334447E-2"/>
                  <c:y val="-1.796869367442805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37-4D85-AE8E-26EC567BD51F}"/>
                </c:ext>
              </c:extLst>
            </c:dLbl>
            <c:dLbl>
              <c:idx val="3"/>
              <c:layout>
                <c:manualLayout>
                  <c:x val="1.5003991326066723E-2"/>
                  <c:y val="-1.04519173447207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37-4D85-AE8E-26EC567BD51F}"/>
                </c:ext>
              </c:extLst>
            </c:dLbl>
            <c:dLbl>
              <c:idx val="4"/>
              <c:layout>
                <c:manualLayout>
                  <c:x val="-1.0886993351904737E-2"/>
                  <c:y val="1.8413004616168141E-2"/>
                </c:manualLayout>
              </c:layout>
              <c:showVal val="1"/>
            </c:dLbl>
            <c:dLbl>
              <c:idx val="5"/>
              <c:layout>
                <c:manualLayout>
                  <c:x val="5.4434966759524979E-3"/>
                  <c:y val="-1.339127608448586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37-4D85-AE8E-26EC567BD5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700000" vert="horz"/>
              <a:lstStyle/>
              <a:p>
                <a:pPr>
                  <a:defRPr sz="1600" b="0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Upa 24 horas</c:v>
                </c:pt>
                <c:pt idx="1">
                  <c:v>HMSFX</c:v>
                </c:pt>
                <c:pt idx="2">
                  <c:v>CAPS</c:v>
                </c:pt>
                <c:pt idx="3">
                  <c:v>UBS/ESF</c:v>
                </c:pt>
                <c:pt idx="4">
                  <c:v>Farmácia Central</c:v>
                </c:pt>
                <c:pt idx="5">
                  <c:v>Demandas</c:v>
                </c:pt>
              </c:strCache>
            </c:strRef>
          </c:cat>
          <c:val>
            <c:numRef>
              <c:f>Plan1!$B$2:$B$7</c:f>
              <c:numCache>
                <c:formatCode>#,##0</c:formatCode>
                <c:ptCount val="6"/>
                <c:pt idx="0">
                  <c:v>0</c:v>
                </c:pt>
                <c:pt idx="1">
                  <c:v>159001</c:v>
                </c:pt>
                <c:pt idx="2">
                  <c:v>21346</c:v>
                </c:pt>
                <c:pt idx="3">
                  <c:v>689667</c:v>
                </c:pt>
                <c:pt idx="4">
                  <c:v>1667059</c:v>
                </c:pt>
                <c:pt idx="5">
                  <c:v>529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D37-4D85-AE8E-26EC567BD51F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Quad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1.3366313207997685E-2"/>
                  <c:y val="-1.12998118235741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37-4D85-AE8E-26EC567BD51F}"/>
                </c:ext>
              </c:extLst>
            </c:dLbl>
            <c:dLbl>
              <c:idx val="1"/>
              <c:layout>
                <c:manualLayout>
                  <c:x val="5.9814084443293017E-2"/>
                  <c:y val="8.851818017303062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37-4D85-AE8E-26EC567BD51F}"/>
                </c:ext>
              </c:extLst>
            </c:dLbl>
            <c:dLbl>
              <c:idx val="2"/>
              <c:layout>
                <c:manualLayout>
                  <c:x val="2.9837391181501409E-2"/>
                  <c:y val="-1.115126882999925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D37-4D85-AE8E-26EC567BD51F}"/>
                </c:ext>
              </c:extLst>
            </c:dLbl>
            <c:dLbl>
              <c:idx val="3"/>
              <c:layout>
                <c:manualLayout>
                  <c:x val="1.3028473516660113E-2"/>
                  <c:y val="-2.86607577221598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D37-4D85-AE8E-26EC567BD51F}"/>
                </c:ext>
              </c:extLst>
            </c:dLbl>
            <c:dLbl>
              <c:idx val="4"/>
              <c:layout>
                <c:manualLayout>
                  <c:x val="6.0967077046309465E-2"/>
                  <c:y val="1.506518559504654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D37-4D85-AE8E-26EC567BD51F}"/>
                </c:ext>
              </c:extLst>
            </c:dLbl>
            <c:dLbl>
              <c:idx val="5"/>
              <c:layout>
                <c:manualLayout>
                  <c:x val="3.1572280720523989E-2"/>
                  <c:y val="-1.841313642006640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D37-4D85-AE8E-26EC567BD5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700000" vert="horz"/>
              <a:lstStyle/>
              <a:p>
                <a:pPr>
                  <a:defRPr sz="1800" b="0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Upa 24 horas</c:v>
                </c:pt>
                <c:pt idx="1">
                  <c:v>HMSFX</c:v>
                </c:pt>
                <c:pt idx="2">
                  <c:v>CAPS</c:v>
                </c:pt>
                <c:pt idx="3">
                  <c:v>UBS/ESF</c:v>
                </c:pt>
                <c:pt idx="4">
                  <c:v>Farmácia Central</c:v>
                </c:pt>
                <c:pt idx="5">
                  <c:v>Demandas</c:v>
                </c:pt>
              </c:strCache>
            </c:strRef>
          </c:cat>
          <c:val>
            <c:numRef>
              <c:f>Plan1!$C$2:$C$7</c:f>
              <c:numCache>
                <c:formatCode>#,##0</c:formatCode>
                <c:ptCount val="6"/>
                <c:pt idx="0">
                  <c:v>0</c:v>
                </c:pt>
                <c:pt idx="1">
                  <c:v>448307</c:v>
                </c:pt>
                <c:pt idx="2">
                  <c:v>7559</c:v>
                </c:pt>
                <c:pt idx="3">
                  <c:v>207435</c:v>
                </c:pt>
                <c:pt idx="4">
                  <c:v>2289869</c:v>
                </c:pt>
                <c:pt idx="5">
                  <c:v>3829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D37-4D85-AE8E-26EC567BD51F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3º Quad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2.6114553801292267E-2"/>
                  <c:y val="3.9936581236212648E-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D37-4D85-AE8E-26EC567BD51F}"/>
                </c:ext>
              </c:extLst>
            </c:dLbl>
            <c:dLbl>
              <c:idx val="1"/>
              <c:layout>
                <c:manualLayout>
                  <c:x val="7.0369067360142534E-2"/>
                  <c:y val="1.004345706336438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D37-4D85-AE8E-26EC567BD51F}"/>
                </c:ext>
              </c:extLst>
            </c:dLbl>
            <c:dLbl>
              <c:idx val="2"/>
              <c:layout>
                <c:manualLayout>
                  <c:x val="3.6878823951270429E-2"/>
                  <c:y val="-8.267399531490004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D37-4D85-AE8E-26EC567BD51F}"/>
                </c:ext>
              </c:extLst>
            </c:dLbl>
            <c:dLbl>
              <c:idx val="3"/>
              <c:layout>
                <c:manualLayout>
                  <c:x val="4.9539420174164572E-2"/>
                  <c:y val="4.68694662957001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D37-4D85-AE8E-26EC567BD51F}"/>
                </c:ext>
              </c:extLst>
            </c:dLbl>
            <c:dLbl>
              <c:idx val="4"/>
              <c:layout>
                <c:manualLayout>
                  <c:x val="6.6410573722261404E-2"/>
                  <c:y val="8.53693850385967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D37-4D85-AE8E-26EC567BD51F}"/>
                </c:ext>
              </c:extLst>
            </c:dLbl>
            <c:dLbl>
              <c:idx val="5"/>
              <c:layout>
                <c:manualLayout>
                  <c:x val="4.7902770748380744E-2"/>
                  <c:y val="6.695506238344416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D37-4D85-AE8E-26EC567BD5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700000" vert="horz" anchor="ctr" anchorCtr="0"/>
              <a:lstStyle/>
              <a:p>
                <a:pPr>
                  <a:defRPr sz="2400" b="1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Upa 24 horas</c:v>
                </c:pt>
                <c:pt idx="1">
                  <c:v>HMSFX</c:v>
                </c:pt>
                <c:pt idx="2">
                  <c:v>CAPS</c:v>
                </c:pt>
                <c:pt idx="3">
                  <c:v>UBS/ESF</c:v>
                </c:pt>
                <c:pt idx="4">
                  <c:v>Farmácia Central</c:v>
                </c:pt>
                <c:pt idx="5">
                  <c:v>Demandas</c:v>
                </c:pt>
              </c:strCache>
            </c:strRef>
          </c:cat>
          <c:val>
            <c:numRef>
              <c:f>Plan1!$D$2:$D$7</c:f>
              <c:numCache>
                <c:formatCode>#,##0</c:formatCode>
                <c:ptCount val="6"/>
                <c:pt idx="0">
                  <c:v>0</c:v>
                </c:pt>
                <c:pt idx="1">
                  <c:v>379986</c:v>
                </c:pt>
                <c:pt idx="2">
                  <c:v>7104</c:v>
                </c:pt>
                <c:pt idx="3">
                  <c:v>488392</c:v>
                </c:pt>
                <c:pt idx="4">
                  <c:v>1739209</c:v>
                </c:pt>
                <c:pt idx="5">
                  <c:v>4960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9D37-4D85-AE8E-26EC567BD51F}"/>
            </c:ext>
          </c:extLst>
        </c:ser>
        <c:shape val="box"/>
        <c:axId val="126962304"/>
        <c:axId val="126992768"/>
        <c:axId val="0"/>
      </c:bar3DChart>
      <c:catAx>
        <c:axId val="126962304"/>
        <c:scaling>
          <c:orientation val="minMax"/>
        </c:scaling>
        <c:axPos val="b"/>
        <c:numFmt formatCode="General" sourceLinked="0"/>
        <c:tickLblPos val="nextTo"/>
        <c:txPr>
          <a:bodyPr rot="-2700000" vert="horz"/>
          <a:lstStyle/>
          <a:p>
            <a:pPr>
              <a:defRPr sz="2000" b="1"/>
            </a:pPr>
            <a:endParaRPr lang="pt-BR"/>
          </a:p>
        </c:txPr>
        <c:crossAx val="126992768"/>
        <c:crosses val="autoZero"/>
        <c:auto val="1"/>
        <c:lblAlgn val="ctr"/>
        <c:lblOffset val="100"/>
      </c:catAx>
      <c:valAx>
        <c:axId val="126992768"/>
        <c:scaling>
          <c:orientation val="minMax"/>
        </c:scaling>
        <c:delete val="1"/>
        <c:axPos val="l"/>
        <c:majorGridlines/>
        <c:numFmt formatCode="#,##0" sourceLinked="1"/>
        <c:tickLblPos val="none"/>
        <c:crossAx val="1269623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4"/>
  <c:chart>
    <c:autoTitleDeleted val="1"/>
    <c:view3D>
      <c:perspective val="30"/>
    </c:view3D>
    <c:sideWall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sideWall>
    <c:backWall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backWall>
    <c:plotArea>
      <c:layout>
        <c:manualLayout>
          <c:layoutTarget val="inner"/>
          <c:xMode val="edge"/>
          <c:yMode val="edge"/>
          <c:x val="0.10658731308335641"/>
          <c:y val="0.16526836819706237"/>
          <c:w val="0.87521283164920005"/>
          <c:h val="0.46333511946108979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3.1422317351518521E-4"/>
                  <c:y val="-1.008983841540736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87-4D5E-8810-011C9CEF9AE7}"/>
                </c:ext>
              </c:extLst>
            </c:dLbl>
            <c:dLbl>
              <c:idx val="1"/>
              <c:layout>
                <c:manualLayout>
                  <c:x val="6.3877396182421839E-3"/>
                  <c:y val="1.69839533859558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87-4D5E-8810-011C9CEF9AE7}"/>
                </c:ext>
              </c:extLst>
            </c:dLbl>
            <c:dLbl>
              <c:idx val="2"/>
              <c:layout>
                <c:manualLayout>
                  <c:x val="1.5550311568756801E-3"/>
                  <c:y val="8.0007473295367747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87-4D5E-8810-011C9CEF9AE7}"/>
                </c:ext>
              </c:extLst>
            </c:dLbl>
            <c:dLbl>
              <c:idx val="3"/>
              <c:layout>
                <c:manualLayout>
                  <c:x val="1.6742601736234725E-2"/>
                  <c:y val="-1.129903794031912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87-4D5E-8810-011C9CEF9AE7}"/>
                </c:ext>
              </c:extLst>
            </c:dLbl>
            <c:dLbl>
              <c:idx val="4"/>
              <c:layout>
                <c:manualLayout>
                  <c:x val="-7.8138294057342877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87-4D5E-8810-011C9CEF9AE7}"/>
                </c:ext>
              </c:extLst>
            </c:dLbl>
            <c:dLbl>
              <c:idx val="5"/>
              <c:layout>
                <c:manualLayout>
                  <c:x val="3.0139056279260112E-2"/>
                  <c:y val="-9.684780722965070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87-4D5E-8810-011C9CEF9A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1800" b="0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Upa 24 horas</c:v>
                </c:pt>
                <c:pt idx="1">
                  <c:v>HMSFX</c:v>
                </c:pt>
                <c:pt idx="2">
                  <c:v>CAPS</c:v>
                </c:pt>
                <c:pt idx="3">
                  <c:v>UBS/ESF</c:v>
                </c:pt>
                <c:pt idx="4">
                  <c:v>Farmácia Central</c:v>
                </c:pt>
                <c:pt idx="5">
                  <c:v>Demandas</c:v>
                </c:pt>
              </c:strCache>
            </c:strRef>
          </c:cat>
          <c:val>
            <c:numRef>
              <c:f>Plan1!$B$2:$B$7</c:f>
              <c:numCache>
                <c:formatCode>#,##0</c:formatCode>
                <c:ptCount val="6"/>
                <c:pt idx="0">
                  <c:v>0</c:v>
                </c:pt>
                <c:pt idx="1">
                  <c:v>1845191</c:v>
                </c:pt>
                <c:pt idx="2">
                  <c:v>101222</c:v>
                </c:pt>
                <c:pt idx="3">
                  <c:v>689667</c:v>
                </c:pt>
                <c:pt idx="4">
                  <c:v>2000</c:v>
                </c:pt>
                <c:pt idx="5">
                  <c:v>465808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E87-4D5E-8810-011C9CEF9AE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Quad2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8.459678882374571E-3"/>
                  <c:y val="6.736896154875270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87-4D5E-8810-011C9CEF9AE7}"/>
                </c:ext>
              </c:extLst>
            </c:dLbl>
            <c:dLbl>
              <c:idx val="1"/>
              <c:layout>
                <c:manualLayout>
                  <c:x val="4.2907503948225491E-2"/>
                  <c:y val="5.121622162642063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87-4D5E-8810-011C9CEF9AE7}"/>
                </c:ext>
              </c:extLst>
            </c:dLbl>
            <c:dLbl>
              <c:idx val="2"/>
              <c:layout>
                <c:manualLayout>
                  <c:x val="2.3834289157744781E-2"/>
                  <c:y val="-2.686700521033580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87-4D5E-8810-011C9CEF9AE7}"/>
                </c:ext>
              </c:extLst>
            </c:dLbl>
            <c:dLbl>
              <c:idx val="3"/>
              <c:layout>
                <c:manualLayout>
                  <c:x val="4.9736298639110797E-2"/>
                  <c:y val="-1.094837770390626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87-4D5E-8810-011C9CEF9AE7}"/>
                </c:ext>
              </c:extLst>
            </c:dLbl>
            <c:dLbl>
              <c:idx val="4"/>
              <c:layout>
                <c:manualLayout>
                  <c:x val="4.6581497977018901E-3"/>
                  <c:y val="6.456266288257060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87-4D5E-8810-011C9CEF9AE7}"/>
                </c:ext>
              </c:extLst>
            </c:dLbl>
            <c:dLbl>
              <c:idx val="5"/>
              <c:layout>
                <c:manualLayout>
                  <c:x val="4.7999237778080919E-2"/>
                  <c:y val="1.614130120494183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E87-4D5E-8810-011C9CEF9A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1800" b="0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Upa 24 horas</c:v>
                </c:pt>
                <c:pt idx="1">
                  <c:v>HMSFX</c:v>
                </c:pt>
                <c:pt idx="2">
                  <c:v>CAPS</c:v>
                </c:pt>
                <c:pt idx="3">
                  <c:v>UBS/ESF</c:v>
                </c:pt>
                <c:pt idx="4">
                  <c:v>Farmácia Central</c:v>
                </c:pt>
                <c:pt idx="5">
                  <c:v>Demandas</c:v>
                </c:pt>
              </c:strCache>
            </c:strRef>
          </c:cat>
          <c:val>
            <c:numRef>
              <c:f>Plan1!$C$2:$C$7</c:f>
              <c:numCache>
                <c:formatCode>#,##0</c:formatCode>
                <c:ptCount val="6"/>
                <c:pt idx="0">
                  <c:v>0</c:v>
                </c:pt>
                <c:pt idx="1">
                  <c:v>1925654</c:v>
                </c:pt>
                <c:pt idx="2">
                  <c:v>90094</c:v>
                </c:pt>
                <c:pt idx="3">
                  <c:v>974136</c:v>
                </c:pt>
                <c:pt idx="4">
                  <c:v>37767</c:v>
                </c:pt>
                <c:pt idx="5">
                  <c:v>513590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E87-4D5E-8810-011C9CEF9AE7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3º Quad2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4235496337256518E-2"/>
                  <c:y val="-6.596708318425931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E87-4D5E-8810-011C9CEF9AE7}"/>
                </c:ext>
              </c:extLst>
            </c:dLbl>
            <c:dLbl>
              <c:idx val="1"/>
              <c:layout>
                <c:manualLayout>
                  <c:x val="6.5656470659378324E-2"/>
                  <c:y val="4.400207676269047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E87-4D5E-8810-011C9CEF9AE7}"/>
                </c:ext>
              </c:extLst>
            </c:dLbl>
            <c:dLbl>
              <c:idx val="2"/>
              <c:layout>
                <c:manualLayout>
                  <c:x val="4.5615624283659062E-2"/>
                  <c:y val="6.2460480820131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E87-4D5E-8810-011C9CEF9AE7}"/>
                </c:ext>
              </c:extLst>
            </c:dLbl>
            <c:dLbl>
              <c:idx val="3"/>
              <c:layout>
                <c:manualLayout>
                  <c:x val="6.2351282346968503E-2"/>
                  <c:y val="5.488042409680236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E87-4D5E-8810-011C9CEF9AE7}"/>
                </c:ext>
              </c:extLst>
            </c:dLbl>
            <c:dLbl>
              <c:idx val="4"/>
              <c:layout>
                <c:manualLayout>
                  <c:x val="3.5720362997641614E-2"/>
                  <c:y val="1.614130120494183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E87-4D5E-8810-011C9CEF9AE7}"/>
                </c:ext>
              </c:extLst>
            </c:dLbl>
            <c:dLbl>
              <c:idx val="5"/>
              <c:layout>
                <c:manualLayout>
                  <c:x val="6.0278112558520218E-2"/>
                  <c:y val="4.680977349433117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E87-4D5E-8810-011C9CEF9A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700000"/>
              <a:lstStyle/>
              <a:p>
                <a:pPr>
                  <a:defRPr sz="2400" b="1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Plan1!$A$2:$A$7</c:f>
              <c:strCache>
                <c:ptCount val="6"/>
                <c:pt idx="0">
                  <c:v>Upa 24 horas</c:v>
                </c:pt>
                <c:pt idx="1">
                  <c:v>HMSFX</c:v>
                </c:pt>
                <c:pt idx="2">
                  <c:v>CAPS</c:v>
                </c:pt>
                <c:pt idx="3">
                  <c:v>UBS/ESF</c:v>
                </c:pt>
                <c:pt idx="4">
                  <c:v>Farmácia Central</c:v>
                </c:pt>
                <c:pt idx="5">
                  <c:v>Demandas</c:v>
                </c:pt>
              </c:strCache>
            </c:strRef>
          </c:cat>
          <c:val>
            <c:numRef>
              <c:f>Plan1!$D$2:$D$7</c:f>
              <c:numCache>
                <c:formatCode>#,##0</c:formatCode>
                <c:ptCount val="6"/>
                <c:pt idx="0">
                  <c:v>0</c:v>
                </c:pt>
                <c:pt idx="1">
                  <c:v>1881653</c:v>
                </c:pt>
                <c:pt idx="2">
                  <c:v>36183</c:v>
                </c:pt>
                <c:pt idx="3">
                  <c:v>878753</c:v>
                </c:pt>
                <c:pt idx="4">
                  <c:v>7320</c:v>
                </c:pt>
                <c:pt idx="5">
                  <c:v>509179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7E87-4D5E-8810-011C9CEF9AE7}"/>
            </c:ext>
          </c:extLst>
        </c:ser>
        <c:shape val="box"/>
        <c:axId val="125050240"/>
        <c:axId val="125060224"/>
        <c:axId val="0"/>
      </c:bar3DChart>
      <c:catAx>
        <c:axId val="125050240"/>
        <c:scaling>
          <c:orientation val="minMax"/>
        </c:scaling>
        <c:axPos val="b"/>
        <c:numFmt formatCode="General" sourceLinked="0"/>
        <c:tickLblPos val="nextTo"/>
        <c:txPr>
          <a:bodyPr rot="-2700000"/>
          <a:lstStyle/>
          <a:p>
            <a:pPr>
              <a:defRPr sz="2000" b="1"/>
            </a:pPr>
            <a:endParaRPr lang="pt-BR"/>
          </a:p>
        </c:txPr>
        <c:crossAx val="125060224"/>
        <c:crosses val="autoZero"/>
        <c:auto val="1"/>
        <c:lblAlgn val="ctr"/>
        <c:lblOffset val="100"/>
      </c:catAx>
      <c:valAx>
        <c:axId val="125060224"/>
        <c:scaling>
          <c:orientation val="minMax"/>
        </c:scaling>
        <c:delete val="1"/>
        <c:axPos val="l"/>
        <c:majorGridlines/>
        <c:numFmt formatCode="#,##0" sourceLinked="1"/>
        <c:tickLblPos val="none"/>
        <c:crossAx val="1250502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4"/>
  <c:chart>
    <c:autoTitleDeleted val="1"/>
    <c:view3D>
      <c:rAngAx val="1"/>
    </c:view3D>
    <c:sideWall>
      <c:spPr>
        <a:gradFill>
          <a:gsLst>
            <a:gs pos="0">
              <a:srgbClr val="00CC99">
                <a:tint val="66000"/>
                <a:satMod val="160000"/>
              </a:srgbClr>
            </a:gs>
            <a:gs pos="50000">
              <a:srgbClr val="00CC99">
                <a:tint val="44500"/>
                <a:satMod val="160000"/>
              </a:srgbClr>
            </a:gs>
            <a:gs pos="100000">
              <a:srgbClr val="00CC99">
                <a:tint val="23500"/>
                <a:satMod val="160000"/>
              </a:srgbClr>
            </a:gs>
          </a:gsLst>
          <a:lin ang="5400000" scaled="0"/>
        </a:gradFill>
      </c:spPr>
    </c:sideWall>
    <c:backWall>
      <c:sp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Plan1!$C$1</c:f>
              <c:strCache>
                <c:ptCount val="1"/>
              </c:strCache>
            </c:strRef>
          </c:tx>
          <c:dPt>
            <c:idx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A77-4EBD-A08A-C25952A12B5E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77-4EBD-A08A-C25952A12B5E}"/>
              </c:ext>
            </c:extLst>
          </c:dPt>
          <c:dPt>
            <c:idx val="2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A77-4EBD-A08A-C25952A12B5E}"/>
              </c:ext>
            </c:extLst>
          </c:dPt>
          <c:dPt>
            <c:idx val="3"/>
            <c:spPr>
              <a:solidFill>
                <a:srgbClr val="00763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77-4EBD-A08A-C25952A12B5E}"/>
              </c:ext>
            </c:extLst>
          </c:dPt>
          <c:dPt>
            <c:idx val="4"/>
            <c:spPr>
              <a:solidFill>
                <a:srgbClr val="21B7D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A77-4EBD-A08A-C25952A12B5E}"/>
              </c:ext>
            </c:extLst>
          </c:dPt>
          <c:dPt>
            <c:idx val="5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A77-4EBD-A08A-C25952A12B5E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dirty="0"/>
                      <a:t>3.069</a:t>
                    </a:r>
                  </a:p>
                </c:rich>
              </c:tx>
              <c:showLegendKey val="1"/>
              <c:showVal val="1"/>
            </c:dLbl>
            <c:dLbl>
              <c:idx val="1"/>
              <c:layout>
                <c:manualLayout>
                  <c:x val="1.6912123919260197E-2"/>
                  <c:y val="1.9398597649409387E-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6.855</a:t>
                    </a:r>
                    <a:endParaRPr lang="en-US" sz="2400" dirty="0"/>
                  </a:p>
                </c:rich>
              </c:tx>
              <c:showLegendKey val="1"/>
              <c:showVal val="1"/>
            </c:dLbl>
            <c:dLbl>
              <c:idx val="2"/>
              <c:layout>
                <c:manualLayout>
                  <c:x val="1.2160019876002631E-2"/>
                  <c:y val="-1.1815884396578175E-2"/>
                </c:manualLayout>
              </c:layout>
              <c:tx>
                <c:rich>
                  <a:bodyPr/>
                  <a:lstStyle/>
                  <a:p>
                    <a:pPr>
                      <a:defRPr sz="1800" b="0">
                        <a:latin typeface="Calibri" pitchFamily="34" charset="0"/>
                      </a:defRPr>
                    </a:pPr>
                    <a:r>
                      <a:rPr lang="en-US" sz="1800" b="0" dirty="0" smtClean="0"/>
                      <a:t>2.983</a:t>
                    </a:r>
                    <a:endParaRPr lang="en-US" sz="1800" b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1"/>
              <c:separator>;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77-4EBD-A08A-C25952A12B5E}"/>
                </c:ext>
              </c:extLst>
            </c:dLbl>
            <c:dLbl>
              <c:idx val="3"/>
              <c:layout>
                <c:manualLayout>
                  <c:x val="-3.3606221792907565E-2"/>
                  <c:y val="-6.9834951537873932E-2"/>
                </c:manualLayout>
              </c:layout>
              <c:tx>
                <c:rich>
                  <a:bodyPr/>
                  <a:lstStyle/>
                  <a:p>
                    <a:pPr>
                      <a:defRPr sz="1800" b="0">
                        <a:latin typeface="Calibri" pitchFamily="34" charset="0"/>
                      </a:defRPr>
                    </a:pPr>
                    <a:r>
                      <a:rPr lang="en-US" sz="1800" b="0" dirty="0" smtClean="0"/>
                      <a:t>7.744</a:t>
                    </a:r>
                    <a:endParaRPr lang="en-US" sz="1800" b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77-4EBD-A08A-C25952A12B5E}"/>
                </c:ext>
              </c:extLst>
            </c:dLbl>
            <c:dLbl>
              <c:idx val="4"/>
              <c:layout>
                <c:manualLayout>
                  <c:x val="2.1184977133177092E-2"/>
                  <c:y val="-1.3579018354586473E-2"/>
                </c:manualLayout>
              </c:layout>
              <c:tx>
                <c:rich>
                  <a:bodyPr/>
                  <a:lstStyle/>
                  <a:p>
                    <a:pPr>
                      <a:defRPr sz="1800" b="0">
                        <a:latin typeface="Calibri" pitchFamily="34" charset="0"/>
                      </a:defRPr>
                    </a:pPr>
                    <a:r>
                      <a:rPr lang="en-US" sz="1800" b="0" dirty="0" smtClean="0"/>
                      <a:t>2.730</a:t>
                    </a:r>
                    <a:endParaRPr lang="en-US" sz="1600" b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77-4EBD-A08A-C25952A12B5E}"/>
                </c:ext>
              </c:extLst>
            </c:dLbl>
            <c:dLbl>
              <c:idx val="5"/>
              <c:layout>
                <c:manualLayout>
                  <c:x val="1.6677551891909843E-2"/>
                  <c:y val="-5.8195792948229413E-3"/>
                </c:manualLayout>
              </c:layout>
              <c:tx>
                <c:rich>
                  <a:bodyPr/>
                  <a:lstStyle/>
                  <a:p>
                    <a:pPr>
                      <a:defRPr sz="1800" b="0">
                        <a:latin typeface="Calibri" pitchFamily="34" charset="0"/>
                      </a:defRPr>
                    </a:pPr>
                    <a:r>
                      <a:rPr lang="en-US" sz="1800" b="0" dirty="0" smtClean="0"/>
                      <a:t>6.473</a:t>
                    </a:r>
                    <a:endParaRPr lang="en-US" sz="1600" b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77-4EBD-A08A-C25952A12B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Calibri" pitchFamily="34" charset="0"/>
                  </a:defRPr>
                </a:pPr>
                <a:endParaRPr lang="pt-BR"/>
              </a:p>
            </c:txPr>
            <c:showLegendKey val="1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Plan1!$B$2:$B$7</c:f>
              <c:strCache>
                <c:ptCount val="6"/>
                <c:pt idx="0">
                  <c:v>3º Quad UBS</c:v>
                </c:pt>
                <c:pt idx="1">
                  <c:v>3º Quad Farmácia Central</c:v>
                </c:pt>
                <c:pt idx="2">
                  <c:v>2º Quad UBS</c:v>
                </c:pt>
                <c:pt idx="3">
                  <c:v>2º Quad Farmácia Central</c:v>
                </c:pt>
                <c:pt idx="4">
                  <c:v>1º Quad UBS</c:v>
                </c:pt>
                <c:pt idx="5">
                  <c:v>1º Quad Farmácia Central</c:v>
                </c:pt>
              </c:strCache>
            </c:strRef>
          </c:cat>
          <c:val>
            <c:numRef>
              <c:f>Plan1!$C$2:$C$7</c:f>
              <c:numCache>
                <c:formatCode>#,##0</c:formatCode>
                <c:ptCount val="6"/>
                <c:pt idx="0">
                  <c:v>3069</c:v>
                </c:pt>
                <c:pt idx="1">
                  <c:v>6855</c:v>
                </c:pt>
                <c:pt idx="2">
                  <c:v>2983</c:v>
                </c:pt>
                <c:pt idx="3">
                  <c:v>7744</c:v>
                </c:pt>
                <c:pt idx="4">
                  <c:v>2730</c:v>
                </c:pt>
                <c:pt idx="5">
                  <c:v>6473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A77-4EBD-A08A-C25952A12B5E}"/>
            </c:ext>
          </c:extLst>
        </c:ser>
        <c:shape val="cylinder"/>
        <c:axId val="127411712"/>
        <c:axId val="127413248"/>
        <c:axId val="0"/>
      </c:bar3DChart>
      <c:catAx>
        <c:axId val="12741171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200" b="1">
                <a:latin typeface="Calibri" pitchFamily="34" charset="0"/>
              </a:defRPr>
            </a:pPr>
            <a:endParaRPr lang="pt-BR"/>
          </a:p>
        </c:txPr>
        <c:crossAx val="127413248"/>
        <c:crosses val="autoZero"/>
        <c:auto val="1"/>
        <c:lblAlgn val="ctr"/>
        <c:lblOffset val="100"/>
      </c:catAx>
      <c:valAx>
        <c:axId val="127413248"/>
        <c:scaling>
          <c:orientation val="minMax"/>
        </c:scaling>
        <c:delete val="1"/>
        <c:axPos val="b"/>
        <c:majorGridlines/>
        <c:numFmt formatCode="#,##0" sourceLinked="1"/>
        <c:tickLblPos val="none"/>
        <c:crossAx val="1274117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UBS</c:v>
                </c:pt>
              </c:strCache>
            </c:strRef>
          </c:tx>
          <c:dLbls>
            <c:dLbl>
              <c:idx val="0"/>
              <c:layout>
                <c:manualLayout>
                  <c:x val="1.3566868638527973E-2"/>
                  <c:y val="4.971010917044712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71-4234-B7CB-0B2F543AE5AB}"/>
                </c:ext>
              </c:extLst>
            </c:dLbl>
            <c:dLbl>
              <c:idx val="1"/>
              <c:layout>
                <c:manualLayout>
                  <c:x val="9.8668135552928068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71-4234-B7CB-0B2F543AE5AB}"/>
                </c:ext>
              </c:extLst>
            </c:dLbl>
            <c:dLbl>
              <c:idx val="2"/>
              <c:layout>
                <c:manualLayout>
                  <c:x val="1.2333516944115781E-3"/>
                  <c:y val="-1.657003639014842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71-4234-B7CB-0B2F543AE5AB}"/>
                </c:ext>
              </c:extLst>
            </c:dLbl>
            <c:dLbl>
              <c:idx val="3"/>
              <c:layout>
                <c:manualLayout>
                  <c:x val="4.9334067776463124E-3"/>
                  <c:y val="6.628014556059335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71-4234-B7CB-0B2F543AE5AB}"/>
                </c:ext>
              </c:extLst>
            </c:dLbl>
            <c:dLbl>
              <c:idx val="4"/>
              <c:layout>
                <c:manualLayout>
                  <c:x val="-1.1100165249704868E-2"/>
                  <c:y val="1.822704002916326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71-4234-B7CB-0B2F543AE5AB}"/>
                </c:ext>
              </c:extLst>
            </c:dLbl>
            <c:dLbl>
              <c:idx val="5"/>
              <c:layout>
                <c:manualLayout>
                  <c:x val="4.9334067776463514E-3"/>
                  <c:y val="-1.657003639014842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71-4234-B7CB-0B2F543AE5AB}"/>
                </c:ext>
              </c:extLst>
            </c:dLbl>
            <c:dLbl>
              <c:idx val="6"/>
              <c:layout>
                <c:manualLayout>
                  <c:x val="8.6334618608810507E-3"/>
                  <c:y val="6.628014556059335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71-4234-B7CB-0B2F543AE5AB}"/>
                </c:ext>
              </c:extLst>
            </c:dLbl>
            <c:dLbl>
              <c:idx val="7"/>
              <c:layout>
                <c:manualLayout>
                  <c:x val="8.6334618608810507E-3"/>
                  <c:y val="6.628014556059335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71-4234-B7CB-0B2F543AE5AB}"/>
                </c:ext>
              </c:extLst>
            </c:dLbl>
            <c:dLbl>
              <c:idx val="8"/>
              <c:layout>
                <c:manualLayout>
                  <c:x val="9.8668135552928068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71-4234-B7CB-0B2F543AE5AB}"/>
                </c:ext>
              </c:extLst>
            </c:dLbl>
            <c:dLbl>
              <c:idx val="9"/>
              <c:layout>
                <c:manualLayout>
                  <c:x val="2.4667033888231592E-3"/>
                  <c:y val="1.325602911211912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71-4234-B7CB-0B2F543AE5AB}"/>
                </c:ext>
              </c:extLst>
            </c:dLbl>
            <c:dLbl>
              <c:idx val="10"/>
              <c:layout>
                <c:manualLayout>
                  <c:x val="8.6333647465744699E-3"/>
                  <c:y val="4.971010917044712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171-4234-B7CB-0B2F543AE5AB}"/>
                </c:ext>
              </c:extLst>
            </c:dLbl>
            <c:dLbl>
              <c:idx val="11"/>
              <c:layout>
                <c:manualLayout>
                  <c:x val="0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71-4234-B7CB-0B2F543AE5AB}"/>
                </c:ext>
              </c:extLst>
            </c:dLbl>
            <c:dLbl>
              <c:idx val="12"/>
              <c:layout>
                <c:manualLayout>
                  <c:x val="2.2167217071032692E-3"/>
                  <c:y val="4.971010917044712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171-4234-B7CB-0B2F543AE5AB}"/>
                </c:ext>
              </c:extLst>
            </c:dLbl>
            <c:dLbl>
              <c:idx val="13"/>
              <c:layout>
                <c:manualLayout>
                  <c:x val="1.9733627110585641E-2"/>
                  <c:y val="1.6570036390148421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71-4234-B7CB-0B2F543AE5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 sz="1600" b="1">
                    <a:solidFill>
                      <a:srgbClr val="007635"/>
                    </a:solidFill>
                  </a:defRPr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Plan1!$A$2:$A$15</c:f>
              <c:strCache>
                <c:ptCount val="14"/>
                <c:pt idx="0">
                  <c:v>ADMIN. MEDICAMENTOS</c:v>
                </c:pt>
                <c:pt idx="1">
                  <c:v>APLIC. TÓP. DE FLÚOR</c:v>
                </c:pt>
                <c:pt idx="2">
                  <c:v>AT. URG NA AT. BÁSICA</c:v>
                </c:pt>
                <c:pt idx="3">
                  <c:v>AT. EDUCAT / AT. COLET</c:v>
                </c:pt>
                <c:pt idx="4">
                  <c:v>CONS. MÉDICA </c:v>
                </c:pt>
                <c:pt idx="5">
                  <c:v>CONS. PROF. NÍVEL SUP</c:v>
                </c:pt>
                <c:pt idx="6">
                  <c:v>CURATIVOS e OUTROS</c:v>
                </c:pt>
                <c:pt idx="7">
                  <c:v>PROCED. FISIO</c:v>
                </c:pt>
                <c:pt idx="8">
                  <c:v>CONS. PRÉ-NATAL</c:v>
                </c:pt>
                <c:pt idx="9">
                  <c:v>PRIM. CONS. ODONTO</c:v>
                </c:pt>
                <c:pt idx="10">
                  <c:v>PROCED. PSICO</c:v>
                </c:pt>
                <c:pt idx="11">
                  <c:v>PUERICULTURA</c:v>
                </c:pt>
                <c:pt idx="12">
                  <c:v>VISITA DOMICILIAR</c:v>
                </c:pt>
                <c:pt idx="13">
                  <c:v>PROCED. FONO</c:v>
                </c:pt>
              </c:strCache>
            </c:strRef>
          </c:cat>
          <c:val>
            <c:numRef>
              <c:f>Plan1!$B$2:$B$15</c:f>
              <c:numCache>
                <c:formatCode>#,##0</c:formatCode>
                <c:ptCount val="14"/>
                <c:pt idx="0">
                  <c:v>3724</c:v>
                </c:pt>
                <c:pt idx="1">
                  <c:v>211</c:v>
                </c:pt>
                <c:pt idx="2" formatCode="General">
                  <c:v>678</c:v>
                </c:pt>
                <c:pt idx="3">
                  <c:v>246</c:v>
                </c:pt>
                <c:pt idx="4">
                  <c:v>20143</c:v>
                </c:pt>
                <c:pt idx="5">
                  <c:v>14559</c:v>
                </c:pt>
                <c:pt idx="6">
                  <c:v>34507</c:v>
                </c:pt>
                <c:pt idx="7">
                  <c:v>3414</c:v>
                </c:pt>
                <c:pt idx="8">
                  <c:v>1265</c:v>
                </c:pt>
                <c:pt idx="9">
                  <c:v>1097</c:v>
                </c:pt>
                <c:pt idx="10">
                  <c:v>1829</c:v>
                </c:pt>
                <c:pt idx="11">
                  <c:v>2875</c:v>
                </c:pt>
                <c:pt idx="12">
                  <c:v>0</c:v>
                </c:pt>
                <c:pt idx="13">
                  <c:v>1127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171-4234-B7CB-0B2F543AE5A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ESF</c:v>
                </c:pt>
              </c:strCache>
            </c:strRef>
          </c:tx>
          <c:dLbls>
            <c:dLbl>
              <c:idx val="0"/>
              <c:layout>
                <c:manualLayout>
                  <c:x val="7.4001101664694603E-3"/>
                  <c:y val="-4.971141389772209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171-4234-B7CB-0B2F543AE5AB}"/>
                </c:ext>
              </c:extLst>
            </c:dLbl>
            <c:dLbl>
              <c:idx val="1"/>
              <c:layout>
                <c:manualLayout>
                  <c:x val="-1.2333516944115781E-3"/>
                  <c:y val="-4.971010917044712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171-4234-B7CB-0B2F543AE5AB}"/>
                </c:ext>
              </c:extLst>
            </c:dLbl>
            <c:dLbl>
              <c:idx val="2"/>
              <c:layout>
                <c:manualLayout>
                  <c:x val="6.1666613577512413E-3"/>
                  <c:y val="-4.971010917044712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171-4234-B7CB-0B2F543AE5AB}"/>
                </c:ext>
              </c:extLst>
            </c:dLbl>
            <c:dLbl>
              <c:idx val="3"/>
              <c:layout>
                <c:manualLayout>
                  <c:x val="6.1665642434445903E-3"/>
                  <c:y val="-4.971010917044712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171-4234-B7CB-0B2F543AE5AB}"/>
                </c:ext>
              </c:extLst>
            </c:dLbl>
            <c:dLbl>
              <c:idx val="4"/>
              <c:layout>
                <c:manualLayout>
                  <c:x val="-2.4667033888231592E-3"/>
                  <c:y val="-1.325602911211912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171-4234-B7CB-0B2F543AE5AB}"/>
                </c:ext>
              </c:extLst>
            </c:dLbl>
            <c:dLbl>
              <c:idx val="5"/>
              <c:layout>
                <c:manualLayout>
                  <c:x val="4.9334067776463124E-3"/>
                  <c:y val="-3.314007278029684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171-4234-B7CB-0B2F543AE5AB}"/>
                </c:ext>
              </c:extLst>
            </c:dLbl>
            <c:dLbl>
              <c:idx val="6"/>
              <c:layout>
                <c:manualLayout>
                  <c:x val="6.1667584720578924E-3"/>
                  <c:y val="-6.628014556059335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171-4234-B7CB-0B2F543AE5AB}"/>
                </c:ext>
              </c:extLst>
            </c:dLbl>
            <c:dLbl>
              <c:idx val="7"/>
              <c:layout>
                <c:manualLayout>
                  <c:x val="2.0966978804996803E-2"/>
                  <c:y val="-3.314007278029684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171-4234-B7CB-0B2F543AE5AB}"/>
                </c:ext>
              </c:extLst>
            </c:dLbl>
            <c:dLbl>
              <c:idx val="8"/>
              <c:layout>
                <c:manualLayout>
                  <c:x val="8.6334618608810507E-3"/>
                  <c:y val="-3.314007278029684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171-4234-B7CB-0B2F543AE5AB}"/>
                </c:ext>
              </c:extLst>
            </c:dLbl>
            <c:dLbl>
              <c:idx val="9"/>
              <c:layout>
                <c:manualLayout>
                  <c:x val="8.6334618608810507E-3"/>
                  <c:y val="-3.314007278029684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171-4234-B7CB-0B2F543AE5AB}"/>
                </c:ext>
              </c:extLst>
            </c:dLbl>
            <c:dLbl>
              <c:idx val="10"/>
              <c:layout>
                <c:manualLayout>
                  <c:x val="-1.2334488087182341E-3"/>
                  <c:y val="-1.159902547310389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171-4234-B7CB-0B2F543AE5AB}"/>
                </c:ext>
              </c:extLst>
            </c:dLbl>
            <c:dLbl>
              <c:idx val="11"/>
              <c:layout>
                <c:manualLayout>
                  <c:x val="1.2333516944115781E-3"/>
                  <c:y val="-1.159902547310386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171-4234-B7CB-0B2F543AE5AB}"/>
                </c:ext>
              </c:extLst>
            </c:dLbl>
            <c:dLbl>
              <c:idx val="13"/>
              <c:layout>
                <c:manualLayout>
                  <c:x val="0"/>
                  <c:y val="-9.942021834089124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171-4234-B7CB-0B2F543AE5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120000"/>
              <a:lstStyle/>
              <a:p>
                <a:pPr>
                  <a:defRPr sz="1600" b="1"/>
                </a:pPr>
                <a:endParaRPr lang="pt-B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Plan1!$A$2:$A$15</c:f>
              <c:strCache>
                <c:ptCount val="14"/>
                <c:pt idx="0">
                  <c:v>ADMIN. MEDICAMENTOS</c:v>
                </c:pt>
                <c:pt idx="1">
                  <c:v>APLIC. TÓP. DE FLÚOR</c:v>
                </c:pt>
                <c:pt idx="2">
                  <c:v>AT. URG NA AT. BÁSICA</c:v>
                </c:pt>
                <c:pt idx="3">
                  <c:v>AT. EDUCAT / AT. COLET</c:v>
                </c:pt>
                <c:pt idx="4">
                  <c:v>CONS. MÉDICA </c:v>
                </c:pt>
                <c:pt idx="5">
                  <c:v>CONS. PROF. NÍVEL SUP</c:v>
                </c:pt>
                <c:pt idx="6">
                  <c:v>CURATIVOS e OUTROS</c:v>
                </c:pt>
                <c:pt idx="7">
                  <c:v>PROCED. FISIO</c:v>
                </c:pt>
                <c:pt idx="8">
                  <c:v>CONS. PRÉ-NATAL</c:v>
                </c:pt>
                <c:pt idx="9">
                  <c:v>PRIM. CONS. ODONTO</c:v>
                </c:pt>
                <c:pt idx="10">
                  <c:v>PROCED. PSICO</c:v>
                </c:pt>
                <c:pt idx="11">
                  <c:v>PUERICULTURA</c:v>
                </c:pt>
                <c:pt idx="12">
                  <c:v>VISITA DOMICILIAR</c:v>
                </c:pt>
                <c:pt idx="13">
                  <c:v>PROCED. FONO</c:v>
                </c:pt>
              </c:strCache>
            </c:strRef>
          </c:cat>
          <c:val>
            <c:numRef>
              <c:f>Plan1!$C$2:$C$15</c:f>
              <c:numCache>
                <c:formatCode>General</c:formatCode>
                <c:ptCount val="14"/>
                <c:pt idx="0" formatCode="#,##0">
                  <c:v>1237</c:v>
                </c:pt>
                <c:pt idx="1">
                  <c:v>788</c:v>
                </c:pt>
                <c:pt idx="2">
                  <c:v>303</c:v>
                </c:pt>
                <c:pt idx="3" formatCode="#,##0">
                  <c:v>478</c:v>
                </c:pt>
                <c:pt idx="4" formatCode="#,##0">
                  <c:v>5870</c:v>
                </c:pt>
                <c:pt idx="5" formatCode="#,##0">
                  <c:v>8600</c:v>
                </c:pt>
                <c:pt idx="6" formatCode="#,##0">
                  <c:v>14502</c:v>
                </c:pt>
                <c:pt idx="7" formatCode="#,##0">
                  <c:v>1761</c:v>
                </c:pt>
                <c:pt idx="8" formatCode="#,##0">
                  <c:v>956</c:v>
                </c:pt>
                <c:pt idx="9">
                  <c:v>736</c:v>
                </c:pt>
                <c:pt idx="10" formatCode="#,##0">
                  <c:v>160</c:v>
                </c:pt>
                <c:pt idx="11" formatCode="#,##0">
                  <c:v>699</c:v>
                </c:pt>
                <c:pt idx="12" formatCode="#,##0">
                  <c:v>20160</c:v>
                </c:pt>
                <c:pt idx="13" formatCode="#,##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7171-4234-B7CB-0B2F543AE5AB}"/>
            </c:ext>
          </c:extLst>
        </c:ser>
        <c:shape val="box"/>
        <c:axId val="107567360"/>
        <c:axId val="107601920"/>
        <c:axId val="0"/>
      </c:bar3DChart>
      <c:catAx>
        <c:axId val="107567360"/>
        <c:scaling>
          <c:orientation val="minMax"/>
        </c:scaling>
        <c:axPos val="l"/>
        <c:numFmt formatCode="General" sourceLinked="0"/>
        <c:tickLblPos val="nextTo"/>
        <c:txPr>
          <a:bodyPr rot="1620000"/>
          <a:lstStyle/>
          <a:p>
            <a:pPr>
              <a:defRPr sz="1000"/>
            </a:pPr>
            <a:endParaRPr lang="pt-BR"/>
          </a:p>
        </c:txPr>
        <c:crossAx val="107601920"/>
        <c:crosses val="autoZero"/>
        <c:auto val="1"/>
        <c:lblAlgn val="ctr"/>
        <c:lblOffset val="100"/>
      </c:catAx>
      <c:valAx>
        <c:axId val="107601920"/>
        <c:scaling>
          <c:orientation val="minMax"/>
        </c:scaling>
        <c:axPos val="b"/>
        <c:majorGridlines/>
        <c:numFmt formatCode="#,##0" sourceLinked="1"/>
        <c:tickLblPos val="nextTo"/>
        <c:crossAx val="10756736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4"/>
  <c:chart>
    <c:autoTitleDeleted val="1"/>
    <c:view3D>
      <c:perspective val="30"/>
    </c:view3D>
    <c:sideWall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sideWall>
    <c:backWall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backWall>
    <c:plotArea>
      <c:layout>
        <c:manualLayout>
          <c:layoutTarget val="inner"/>
          <c:xMode val="edge"/>
          <c:yMode val="edge"/>
          <c:x val="0.1127389580054015"/>
          <c:y val="2.2318245864630412E-3"/>
          <c:w val="0.86883292654464261"/>
          <c:h val="0.74234398107585509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2.1597962697478802E-2"/>
                  <c:y val="1.5244388800104832E-2"/>
                </c:manualLayout>
              </c:layout>
              <c:spPr/>
              <c:txPr>
                <a:bodyPr rot="-2700000"/>
                <a:lstStyle/>
                <a:p>
                  <a:pPr>
                    <a:defRPr sz="1800" b="0"/>
                  </a:pPr>
                  <a:endParaRPr lang="pt-BR"/>
                </a:p>
              </c:txPr>
              <c:showVal val="1"/>
            </c:dLbl>
            <c:dLbl>
              <c:idx val="1"/>
              <c:layout>
                <c:manualLayout>
                  <c:x val="-1.8136147903163629E-2"/>
                  <c:y val="2.0026977059529275E-2"/>
                </c:manualLayout>
              </c:layout>
              <c:spPr/>
              <c:txPr>
                <a:bodyPr rot="-2700000"/>
                <a:lstStyle/>
                <a:p>
                  <a:pPr>
                    <a:defRPr sz="1800" b="0"/>
                  </a:pPr>
                  <a:endParaRPr lang="pt-BR"/>
                </a:p>
              </c:txPr>
              <c:showVal val="1"/>
            </c:dLbl>
            <c:dLbl>
              <c:idx val="2"/>
              <c:layout>
                <c:manualLayout>
                  <c:x val="-1.275976546546462E-3"/>
                  <c:y val="-2.6233548816010942E-2"/>
                </c:manualLayout>
              </c:layout>
              <c:showVal val="1"/>
            </c:dLbl>
            <c:txPr>
              <a:bodyPr rot="-2700000"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2"/>
                <c:pt idx="0">
                  <c:v>Curativos/Debridamentos</c:v>
                </c:pt>
                <c:pt idx="1">
                  <c:v>Consultas de Enfermagem</c:v>
                </c:pt>
              </c:strCache>
            </c:strRef>
          </c:cat>
          <c:val>
            <c:numRef>
              <c:f>Plan1!$B$2:$B$4</c:f>
              <c:numCache>
                <c:formatCode>#,##0</c:formatCode>
                <c:ptCount val="3"/>
                <c:pt idx="0">
                  <c:v>1210</c:v>
                </c:pt>
                <c:pt idx="1">
                  <c:v>1217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Quad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3.6560745433574092E-2"/>
                  <c:y val="-2.8710765632060792E-3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2.6761503403825299E-2"/>
                  <c:y val="-1.34822465467532E-2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1.6587695105102801E-2"/>
                  <c:y val="0"/>
                </c:manualLayout>
              </c:layout>
              <c:showLegendKey val="1"/>
              <c:showVal val="1"/>
            </c:dLbl>
            <c:txPr>
              <a:bodyPr rot="-2700000"/>
              <a:lstStyle/>
              <a:p>
                <a:pPr>
                  <a:defRPr sz="1800" b="0"/>
                </a:pPr>
                <a:endParaRPr lang="pt-BR"/>
              </a:p>
            </c:txPr>
            <c:showLegendKey val="1"/>
            <c:showVal val="1"/>
          </c:dLbls>
          <c:cat>
            <c:strRef>
              <c:f>Plan1!$A$2:$A$4</c:f>
              <c:strCache>
                <c:ptCount val="2"/>
                <c:pt idx="0">
                  <c:v>Curativos/Debridamentos</c:v>
                </c:pt>
                <c:pt idx="1">
                  <c:v>Consultas de Enfermagem</c:v>
                </c:pt>
              </c:strCache>
            </c:strRef>
          </c:cat>
          <c:val>
            <c:numRef>
              <c:f>Plan1!$C$2:$C$4</c:f>
              <c:numCache>
                <c:formatCode>#,##0</c:formatCode>
                <c:ptCount val="3"/>
                <c:pt idx="0">
                  <c:v>1034</c:v>
                </c:pt>
                <c:pt idx="1">
                  <c:v>1059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3º Quad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4.0831149018889457E-2"/>
                  <c:y val="9.5715860630871258E-3"/>
                </c:manualLayout>
              </c:layout>
              <c:showVal val="1"/>
            </c:dLbl>
            <c:dLbl>
              <c:idx val="1"/>
              <c:layout>
                <c:manualLayout>
                  <c:x val="2.8071484024020116E-2"/>
                  <c:y val="-1.9939023869142761E-2"/>
                </c:manualLayout>
              </c:layout>
              <c:showVal val="1"/>
            </c:dLbl>
            <c:dLbl>
              <c:idx val="2"/>
              <c:layout>
                <c:manualLayout>
                  <c:x val="2.1691601291288349E-2"/>
                  <c:y val="-7.7514317260607424E-3"/>
                </c:manualLayout>
              </c:layout>
              <c:showVal val="1"/>
            </c:dLbl>
            <c:txPr>
              <a:bodyPr rot="-2700000"/>
              <a:lstStyle/>
              <a:p>
                <a:pPr>
                  <a:defRPr sz="2400" b="1"/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2"/>
                <c:pt idx="0">
                  <c:v>Curativos/Debridamentos</c:v>
                </c:pt>
                <c:pt idx="1">
                  <c:v>Consultas de Enfermagem</c:v>
                </c:pt>
              </c:strCache>
            </c:strRef>
          </c:cat>
          <c:val>
            <c:numRef>
              <c:f>Plan1!$D$2:$D$4</c:f>
              <c:numCache>
                <c:formatCode>#,##0</c:formatCode>
                <c:ptCount val="3"/>
                <c:pt idx="0" formatCode="General">
                  <c:v>371</c:v>
                </c:pt>
                <c:pt idx="1">
                  <c:v>2066</c:v>
                </c:pt>
              </c:numCache>
            </c:numRef>
          </c:val>
        </c:ser>
        <c:shape val="box"/>
        <c:axId val="108245760"/>
        <c:axId val="108247296"/>
        <c:axId val="0"/>
      </c:bar3DChart>
      <c:catAx>
        <c:axId val="108245760"/>
        <c:scaling>
          <c:orientation val="minMax"/>
        </c:scaling>
        <c:axPos val="b"/>
        <c:tickLblPos val="nextTo"/>
        <c:txPr>
          <a:bodyPr rot="-1380000" vert="horz"/>
          <a:lstStyle/>
          <a:p>
            <a:pPr>
              <a:defRPr sz="2000"/>
            </a:pPr>
            <a:endParaRPr lang="pt-BR"/>
          </a:p>
        </c:txPr>
        <c:crossAx val="108247296"/>
        <c:crosses val="autoZero"/>
        <c:auto val="1"/>
        <c:lblAlgn val="ctr"/>
        <c:lblOffset val="100"/>
      </c:catAx>
      <c:valAx>
        <c:axId val="108247296"/>
        <c:scaling>
          <c:orientation val="minMax"/>
        </c:scaling>
        <c:delete val="1"/>
        <c:axPos val="l"/>
        <c:majorGridlines/>
        <c:numFmt formatCode="#,##0" sourceLinked="1"/>
        <c:tickLblPos val="none"/>
        <c:crossAx val="1082457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4"/>
  <c:chart>
    <c:autoTitleDeleted val="1"/>
    <c:view3D>
      <c:perspective val="30"/>
    </c:view3D>
    <c:sideWall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sideWall>
    <c:backWall>
      <c:sp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</a:gradFill>
      </c:spPr>
    </c:backWall>
    <c:plotArea>
      <c:layout>
        <c:manualLayout>
          <c:layoutTarget val="inner"/>
          <c:xMode val="edge"/>
          <c:yMode val="edge"/>
          <c:x val="0.1127389580054015"/>
          <c:y val="3.6833846131241611E-2"/>
          <c:w val="0.86883292654464261"/>
          <c:h val="0.66072516929122993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1º Quad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-1.430896974882132E-2"/>
                  <c:y val="1.5244354198296365E-2"/>
                </c:manualLayout>
              </c:layout>
              <c:showVal val="1"/>
            </c:dLbl>
            <c:dLbl>
              <c:idx val="1"/>
              <c:layout>
                <c:manualLayout>
                  <c:x val="-9.6323231751225709E-3"/>
                  <c:y val="-1.6941113002251221E-2"/>
                </c:manualLayout>
              </c:layout>
              <c:showVal val="1"/>
            </c:dLbl>
            <c:dLbl>
              <c:idx val="2"/>
              <c:layout>
                <c:manualLayout>
                  <c:x val="-1.275976546546462E-3"/>
                  <c:y val="-2.6233548816010942E-2"/>
                </c:manualLayout>
              </c:layout>
              <c:showVal val="1"/>
            </c:dLbl>
            <c:txPr>
              <a:bodyPr rot="-2700000"/>
              <a:lstStyle/>
              <a:p>
                <a:pPr>
                  <a:defRPr sz="1800" b="0"/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3"/>
                <c:pt idx="0">
                  <c:v>Adm. de med. Especializados</c:v>
                </c:pt>
                <c:pt idx="1">
                  <c:v>T. R. detecção de infecção pelo HIV</c:v>
                </c:pt>
                <c:pt idx="2">
                  <c:v>T.R. para sífilis</c:v>
                </c:pt>
              </c:strCache>
            </c:strRef>
          </c:cat>
          <c:val>
            <c:numRef>
              <c:f>Plan1!$B$2:$B$4</c:f>
              <c:numCache>
                <c:formatCode>#,##0</c:formatCode>
                <c:ptCount val="3"/>
                <c:pt idx="0">
                  <c:v>142</c:v>
                </c:pt>
                <c:pt idx="1">
                  <c:v>52</c:v>
                </c:pt>
                <c:pt idx="2" formatCode="General">
                  <c:v>52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2º Quad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6.5364577554086742E-2"/>
                  <c:y val="5.8092608017112933E-2"/>
                </c:manualLayout>
              </c:layout>
              <c:showVal val="1"/>
            </c:dLbl>
            <c:dLbl>
              <c:idx val="1"/>
              <c:layout>
                <c:manualLayout>
                  <c:x val="2.5519530930927372E-2"/>
                  <c:y val="-7.4327567592204933E-3"/>
                </c:manualLayout>
              </c:layout>
              <c:showVal val="1"/>
            </c:dLbl>
            <c:dLbl>
              <c:idx val="2"/>
              <c:layout>
                <c:manualLayout>
                  <c:x val="1.6587695105102801E-2"/>
                  <c:y val="0"/>
                </c:manualLayout>
              </c:layout>
              <c:showVal val="1"/>
            </c:dLbl>
            <c:txPr>
              <a:bodyPr rot="-2700000"/>
              <a:lstStyle/>
              <a:p>
                <a:pPr>
                  <a:defRPr sz="1800" b="0"/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3"/>
                <c:pt idx="0">
                  <c:v>Adm. de med. Especializados</c:v>
                </c:pt>
                <c:pt idx="1">
                  <c:v>T. R. detecção de infecção pelo HIV</c:v>
                </c:pt>
                <c:pt idx="2">
                  <c:v>T.R. para sífilis</c:v>
                </c:pt>
              </c:strCache>
            </c:strRef>
          </c:cat>
          <c:val>
            <c:numRef>
              <c:f>Plan1!$C$2:$C$4</c:f>
              <c:numCache>
                <c:formatCode>#,##0</c:formatCode>
                <c:ptCount val="3"/>
                <c:pt idx="0">
                  <c:v>196</c:v>
                </c:pt>
                <c:pt idx="1">
                  <c:v>160</c:v>
                </c:pt>
                <c:pt idx="2" formatCode="General">
                  <c:v>160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3º Quad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4.0831149018889457E-2"/>
                  <c:y val="9.5715860630871258E-3"/>
                </c:manualLayout>
              </c:layout>
              <c:showVal val="1"/>
            </c:dLbl>
            <c:dLbl>
              <c:idx val="1"/>
              <c:layout>
                <c:manualLayout>
                  <c:x val="2.8071484024020116E-2"/>
                  <c:y val="-1.9939023869142761E-2"/>
                </c:manualLayout>
              </c:layout>
              <c:showVal val="1"/>
            </c:dLbl>
            <c:dLbl>
              <c:idx val="2"/>
              <c:layout>
                <c:manualLayout>
                  <c:x val="2.1691601291288349E-2"/>
                  <c:y val="-7.7514317260607424E-3"/>
                </c:manualLayout>
              </c:layout>
              <c:showVal val="1"/>
            </c:dLbl>
            <c:txPr>
              <a:bodyPr rot="-2700000"/>
              <a:lstStyle/>
              <a:p>
                <a:pPr>
                  <a:defRPr sz="2400" b="1"/>
                </a:pPr>
                <a:endParaRPr lang="pt-BR"/>
              </a:p>
            </c:txPr>
            <c:showVal val="1"/>
          </c:dLbls>
          <c:cat>
            <c:strRef>
              <c:f>Plan1!$A$2:$A$4</c:f>
              <c:strCache>
                <c:ptCount val="3"/>
                <c:pt idx="0">
                  <c:v>Adm. de med. Especializados</c:v>
                </c:pt>
                <c:pt idx="1">
                  <c:v>T. R. detecção de infecção pelo HIV</c:v>
                </c:pt>
                <c:pt idx="2">
                  <c:v>T.R. para sífilis</c:v>
                </c:pt>
              </c:strCache>
            </c:strRef>
          </c:cat>
          <c:val>
            <c:numRef>
              <c:f>Plan1!$D$2:$D$4</c:f>
              <c:numCache>
                <c:formatCode>General</c:formatCode>
                <c:ptCount val="3"/>
                <c:pt idx="0">
                  <c:v>572</c:v>
                </c:pt>
                <c:pt idx="1">
                  <c:v>223</c:v>
                </c:pt>
                <c:pt idx="2">
                  <c:v>218</c:v>
                </c:pt>
              </c:numCache>
            </c:numRef>
          </c:val>
        </c:ser>
        <c:shape val="box"/>
        <c:axId val="108373504"/>
        <c:axId val="108375040"/>
        <c:axId val="0"/>
      </c:bar3DChart>
      <c:catAx>
        <c:axId val="108373504"/>
        <c:scaling>
          <c:orientation val="minMax"/>
        </c:scaling>
        <c:axPos val="b"/>
        <c:tickLblPos val="nextTo"/>
        <c:txPr>
          <a:bodyPr rot="-1380000" vert="horz"/>
          <a:lstStyle/>
          <a:p>
            <a:pPr>
              <a:defRPr sz="2000"/>
            </a:pPr>
            <a:endParaRPr lang="pt-BR"/>
          </a:p>
        </c:txPr>
        <c:crossAx val="108375040"/>
        <c:crosses val="autoZero"/>
        <c:auto val="1"/>
        <c:lblAlgn val="ctr"/>
        <c:lblOffset val="100"/>
      </c:catAx>
      <c:valAx>
        <c:axId val="108375040"/>
        <c:scaling>
          <c:orientation val="minMax"/>
        </c:scaling>
        <c:delete val="1"/>
        <c:axPos val="l"/>
        <c:majorGridlines/>
        <c:numFmt formatCode="#,##0" sourceLinked="1"/>
        <c:tickLblPos val="none"/>
        <c:crossAx val="1083735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0.15432</cdr:x>
      <cdr:y>0.6885</cdr:y>
    </cdr:from>
    <cdr:to>
      <cdr:x>0.38984</cdr:x>
      <cdr:y>0.91891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xmlns="" id="{C3164541-2A5C-4B0D-9B21-521526E3CDD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800200" y="5223677"/>
          <a:ext cx="2747411" cy="174812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0.7847</cdr:x>
      <cdr:y>0.76217</cdr:y>
    </cdr:from>
    <cdr:to>
      <cdr:x>0.99672</cdr:x>
      <cdr:y>0.97316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810279" y="4800118"/>
          <a:ext cx="2110236" cy="1328829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0.80496</cdr:x>
      <cdr:y>0.7362</cdr:y>
    </cdr:from>
    <cdr:to>
      <cdr:x>0.99394</cdr:x>
      <cdr:y>0.92426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8415150" y="5311185"/>
          <a:ext cx="1975607" cy="1356779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3713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9" y="3"/>
            <a:ext cx="2946400" cy="493713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r">
              <a:defRPr sz="1200"/>
            </a:lvl1pPr>
          </a:lstStyle>
          <a:p>
            <a:fld id="{5343B883-E429-4BE3-8326-DAA2207E501C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7364"/>
            <a:ext cx="2946400" cy="493712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9" y="9377364"/>
            <a:ext cx="2946400" cy="493712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r">
              <a:defRPr sz="1200"/>
            </a:lvl1pPr>
          </a:lstStyle>
          <a:p>
            <a:fld id="{10C5252C-F3C7-4488-AF04-D0EB304EEF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86552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397" name="AutoShape 1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03" name="AutoShape 1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06" name="AutoShape 2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07" name="AutoShape 2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08" name="AutoShape 2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09" name="AutoShape 2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10" name="AutoShape 2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11" name="AutoShape 2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12" name="AutoShape 2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13" name="AutoShape 2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14" name="AutoShape 3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15" name="AutoShape 3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16" name="AutoShape 3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17" name="AutoShape 3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18" name="AutoShape 3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19" name="AutoShape 3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20" name="AutoShape 3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21" name="AutoShape 3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22" name="AutoShape 3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23" name="AutoShape 3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24" name="AutoShape 4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25" name="AutoShape 4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26" name="AutoShape 4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27" name="AutoShape 4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28" name="AutoShape 4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29" name="AutoShape 4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30" name="AutoShape 4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31" name="AutoShape 4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32" name="AutoShape 4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33" name="AutoShape 4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34" name="AutoShape 5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35" name="AutoShape 5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36" name="AutoShape 5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37" name="AutoShape 5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38" name="AutoShape 5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39" name="AutoShape 5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40" name="AutoShape 5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41" name="AutoShape 5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42" name="AutoShape 5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43" name="AutoShape 5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44" name="AutoShape 6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45" name="AutoShape 6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46" name="AutoShape 6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47" name="AutoShape 6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48" name="AutoShape 6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49" name="AutoShape 6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50" name="AutoShape 6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51" name="AutoShape 6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52" name="AutoShape 6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53" name="AutoShape 6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54" name="AutoShape 7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55" name="AutoShape 7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56" name="AutoShape 7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57" name="AutoShape 7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58" name="AutoShape 7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59" name="AutoShape 7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60" name="AutoShape 7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61" name="AutoShape 7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62" name="AutoShape 7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63" name="AutoShape 7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64" name="AutoShape 8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65" name="AutoShape 8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66" name="AutoShape 8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67" name="AutoShape 8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68" name="AutoShape 8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69" name="AutoShape 8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70" name="AutoShape 8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71" name="AutoShape 8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72" name="AutoShape 8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73" name="AutoShape 8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74" name="AutoShape 9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75" name="AutoShape 9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76" name="AutoShape 9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77" name="AutoShape 9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78" name="AutoShape 9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79" name="AutoShape 9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80" name="AutoShape 9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81" name="AutoShape 9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82" name="AutoShape 9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83" name="AutoShape 9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84" name="AutoShape 10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85" name="AutoShape 10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86" name="AutoShape 10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87" name="AutoShape 10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88" name="AutoShape 10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89" name="AutoShape 10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90" name="AutoShape 10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91" name="AutoShape 10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92" name="AutoShape 10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93" name="AutoShape 10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94" name="AutoShape 11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95" name="AutoShape 11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96" name="AutoShape 11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97" name="AutoShape 11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98" name="AutoShape 11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499" name="AutoShape 11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00" name="AutoShape 11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01" name="AutoShape 11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02" name="AutoShape 11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03" name="AutoShape 11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04" name="AutoShape 12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05" name="AutoShape 12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06" name="AutoShape 12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07" name="AutoShape 12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08" name="AutoShape 12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09" name="AutoShape 12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10" name="AutoShape 12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11" name="AutoShape 12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12" name="AutoShape 12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13" name="AutoShape 12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14" name="AutoShape 13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15" name="AutoShape 13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16" name="AutoShape 13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17" name="AutoShape 13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18" name="AutoShape 13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19" name="AutoShape 13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20" name="AutoShape 13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21" name="AutoShape 13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22" name="AutoShape 13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23" name="AutoShape 13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24" name="AutoShape 14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25" name="AutoShape 14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26" name="AutoShape 14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27" name="AutoShape 14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28" name="AutoShape 14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29" name="AutoShape 14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30" name="AutoShape 14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31" name="AutoShape 14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32" name="AutoShape 14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33" name="AutoShape 14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34" name="AutoShape 15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35" name="AutoShape 15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36" name="AutoShape 15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37" name="AutoShape 15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38" name="AutoShape 15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39" name="AutoShape 15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40" name="AutoShape 15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41" name="AutoShape 15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42" name="AutoShape 15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43" name="AutoShape 15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44" name="AutoShape 16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45" name="AutoShape 16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46" name="AutoShape 16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47" name="AutoShape 16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48" name="AutoShape 16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49" name="AutoShape 16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50" name="AutoShape 16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51" name="AutoShape 16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52" name="AutoShape 16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53" name="AutoShape 16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54" name="AutoShape 17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55" name="AutoShape 17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56" name="AutoShape 17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57" name="AutoShape 17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58" name="AutoShape 17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59" name="AutoShape 17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60" name="AutoShape 17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61" name="AutoShape 17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62" name="AutoShape 17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63" name="AutoShape 17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64" name="AutoShape 18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65" name="AutoShape 18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66" name="AutoShape 18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67" name="AutoShape 18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68" name="AutoShape 18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69" name="AutoShape 18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70" name="AutoShape 18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71" name="AutoShape 18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72" name="AutoShape 18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73" name="AutoShape 18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74" name="AutoShape 19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75" name="AutoShape 19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76" name="AutoShape 19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77" name="AutoShape 19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78" name="AutoShape 19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79" name="AutoShape 19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80" name="AutoShape 19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81" name="AutoShape 19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82" name="AutoShape 19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83" name="AutoShape 19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84" name="AutoShape 20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85" name="AutoShape 20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86" name="AutoShape 20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87" name="AutoShape 20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88" name="AutoShape 204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89" name="AutoShape 205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90" name="AutoShape 206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91" name="AutoShape 207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92" name="AutoShape 208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93" name="AutoShape 209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94" name="AutoShape 210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95" name="AutoShape 211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96" name="AutoShape 212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97" name="AutoShape 213"/>
          <p:cNvSpPr>
            <a:spLocks noChangeArrowheads="1"/>
          </p:cNvSpPr>
          <p:nvPr/>
        </p:nvSpPr>
        <p:spPr bwMode="auto">
          <a:xfrm>
            <a:off x="1" y="3"/>
            <a:ext cx="6797675" cy="987266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598" name="Rectangle 21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8713" y="750888"/>
            <a:ext cx="4232275" cy="3387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16599" name="Rectangle 215"/>
          <p:cNvSpPr>
            <a:spLocks noGrp="1" noChangeArrowheads="1"/>
          </p:cNvSpPr>
          <p:nvPr>
            <p:ph type="body"/>
          </p:nvPr>
        </p:nvSpPr>
        <p:spPr bwMode="auto">
          <a:xfrm>
            <a:off x="679482" y="4689334"/>
            <a:ext cx="5133230" cy="4129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/>
          </a:p>
        </p:txBody>
      </p:sp>
      <p:sp>
        <p:nvSpPr>
          <p:cNvPr id="16600" name="Text Box 216"/>
          <p:cNvSpPr txBox="1">
            <a:spLocks noChangeArrowheads="1"/>
          </p:cNvSpPr>
          <p:nvPr/>
        </p:nvSpPr>
        <p:spPr bwMode="auto">
          <a:xfrm>
            <a:off x="1" y="4"/>
            <a:ext cx="2753616" cy="3386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601" name="Text Box 217"/>
          <p:cNvSpPr txBox="1">
            <a:spLocks noChangeArrowheads="1"/>
          </p:cNvSpPr>
          <p:nvPr/>
        </p:nvSpPr>
        <p:spPr bwMode="auto">
          <a:xfrm>
            <a:off x="3847070" y="4"/>
            <a:ext cx="2753615" cy="3386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602" name="Text Box 218"/>
          <p:cNvSpPr txBox="1">
            <a:spLocks noChangeArrowheads="1"/>
          </p:cNvSpPr>
          <p:nvPr/>
        </p:nvSpPr>
        <p:spPr bwMode="auto">
          <a:xfrm>
            <a:off x="1" y="9330292"/>
            <a:ext cx="2753616" cy="3386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6603" name="Rectangle 219"/>
          <p:cNvSpPr>
            <a:spLocks noGrp="1" noChangeArrowheads="1"/>
          </p:cNvSpPr>
          <p:nvPr>
            <p:ph type="sldNum"/>
          </p:nvPr>
        </p:nvSpPr>
        <p:spPr bwMode="auto">
          <a:xfrm>
            <a:off x="3847068" y="9377198"/>
            <a:ext cx="2645126" cy="1803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52000"/>
              </a:lnSpc>
              <a:buClrTx/>
              <a:buFontTx/>
              <a:buNone/>
              <a:tabLst>
                <a:tab pos="0" algn="l"/>
                <a:tab pos="408780" algn="l"/>
                <a:tab pos="819009" algn="l"/>
                <a:tab pos="1229238" algn="l"/>
                <a:tab pos="1639467" algn="l"/>
                <a:tab pos="2049695" algn="l"/>
                <a:tab pos="2459925" algn="l"/>
                <a:tab pos="2870154" algn="l"/>
                <a:tab pos="3280383" algn="l"/>
                <a:tab pos="3690612" algn="l"/>
                <a:tab pos="4100841" algn="l"/>
                <a:tab pos="4511070" algn="l"/>
                <a:tab pos="4921300" algn="l"/>
                <a:tab pos="5331528" algn="l"/>
                <a:tab pos="5741759" algn="l"/>
                <a:tab pos="6151987" algn="l"/>
                <a:tab pos="6562216" algn="l"/>
                <a:tab pos="6972445" algn="l"/>
                <a:tab pos="7382674" algn="l"/>
                <a:tab pos="7792902" algn="l"/>
                <a:tab pos="820313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1C376802-4F5B-4D2F-AA3D-B7557BB3FB4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39799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8520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802386" indent="-308610" algn="l" defTabSz="48520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34440" indent="-246888" algn="l" defTabSz="48520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728216" indent="-246888" algn="l" defTabSz="48520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221992" indent="-246888" algn="l" defTabSz="485204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3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468880" algn="l" defTabSz="9875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62656" algn="l" defTabSz="9875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56432" algn="l" defTabSz="9875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50208" algn="l" defTabSz="9875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1EB6DE-AAD7-4EF6-96DA-FC019EF77231}" type="slidenum">
              <a:rPr lang="pt-BR"/>
              <a:pPr/>
              <a:t>1</a:t>
            </a:fld>
            <a:endParaRPr lang="pt-BR"/>
          </a:p>
        </p:txBody>
      </p:sp>
      <p:sp>
        <p:nvSpPr>
          <p:cNvPr id="120833" name="Text Box 1"/>
          <p:cNvSpPr txBox="1">
            <a:spLocks noChangeArrowheads="1"/>
          </p:cNvSpPr>
          <p:nvPr/>
        </p:nvSpPr>
        <p:spPr bwMode="auto">
          <a:xfrm>
            <a:off x="3847070" y="9377198"/>
            <a:ext cx="2753615" cy="2917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7249" rIns="0" bIns="0" anchor="b"/>
          <a:lstStyle/>
          <a:p>
            <a:pPr algn="r">
              <a:lnSpc>
                <a:spcPct val="52000"/>
              </a:lnSpc>
              <a:buClrTx/>
              <a:tabLst>
                <a:tab pos="0" algn="l"/>
                <a:tab pos="408780" algn="l"/>
                <a:tab pos="819009" algn="l"/>
                <a:tab pos="1229238" algn="l"/>
                <a:tab pos="1639467" algn="l"/>
                <a:tab pos="2049695" algn="l"/>
                <a:tab pos="2459925" algn="l"/>
                <a:tab pos="2870154" algn="l"/>
                <a:tab pos="3280383" algn="l"/>
                <a:tab pos="3690612" algn="l"/>
                <a:tab pos="4100841" algn="l"/>
                <a:tab pos="4511070" algn="l"/>
                <a:tab pos="4921300" algn="l"/>
                <a:tab pos="5331528" algn="l"/>
                <a:tab pos="5741759" algn="l"/>
                <a:tab pos="6151987" algn="l"/>
                <a:tab pos="6562216" algn="l"/>
                <a:tab pos="6972445" algn="l"/>
                <a:tab pos="7382674" algn="l"/>
                <a:tab pos="7792902" algn="l"/>
                <a:tab pos="8203131" algn="l"/>
              </a:tabLst>
            </a:pPr>
            <a:fld id="{635A337B-94FE-4E24-8979-A681BF525516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52000"/>
                </a:lnSpc>
                <a:buClrTx/>
                <a:tabLst>
                  <a:tab pos="0" algn="l"/>
                  <a:tab pos="408780" algn="l"/>
                  <a:tab pos="819009" algn="l"/>
                  <a:tab pos="1229238" algn="l"/>
                  <a:tab pos="1639467" algn="l"/>
                  <a:tab pos="2049695" algn="l"/>
                  <a:tab pos="2459925" algn="l"/>
                  <a:tab pos="2870154" algn="l"/>
                  <a:tab pos="3280383" algn="l"/>
                  <a:tab pos="3690612" algn="l"/>
                  <a:tab pos="4100841" algn="l"/>
                  <a:tab pos="4511070" algn="l"/>
                  <a:tab pos="4921300" algn="l"/>
                  <a:tab pos="5331528" algn="l"/>
                  <a:tab pos="5741759" algn="l"/>
                  <a:tab pos="6151987" algn="l"/>
                  <a:tab pos="6562216" algn="l"/>
                  <a:tab pos="6972445" algn="l"/>
                  <a:tab pos="7382674" algn="l"/>
                  <a:tab pos="7792902" algn="l"/>
                  <a:tab pos="8203131" algn="l"/>
                </a:tabLst>
              </a:pPr>
              <a:t>1</a:t>
            </a:fld>
            <a:endParaRPr lang="pt-BR" sz="13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131995" y="740267"/>
            <a:ext cx="4529404" cy="370279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2083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5" y="4689335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59D234-6E3E-4AA7-B739-AA0F90B5E11A}" type="slidenum">
              <a:rPr lang="pt-BR"/>
              <a:pPr/>
              <a:t>27</a:t>
            </a:fld>
            <a:endParaRPr lang="pt-BR" dirty="0"/>
          </a:p>
        </p:txBody>
      </p:sp>
      <p:sp>
        <p:nvSpPr>
          <p:cNvPr id="188417" name="Text Box 1"/>
          <p:cNvSpPr txBox="1">
            <a:spLocks noChangeArrowheads="1"/>
          </p:cNvSpPr>
          <p:nvPr/>
        </p:nvSpPr>
        <p:spPr bwMode="auto">
          <a:xfrm>
            <a:off x="3849925" y="9377200"/>
            <a:ext cx="2946325" cy="493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2181" tIns="42734" rIns="82181" bIns="42734" anchor="b"/>
          <a:lstStyle/>
          <a:p>
            <a:pPr algn="r">
              <a:lnSpc>
                <a:spcPct val="100000"/>
              </a:lnSpc>
              <a:buClrTx/>
              <a:tabLst>
                <a:tab pos="0" algn="l"/>
                <a:tab pos="408780" algn="l"/>
                <a:tab pos="819009" algn="l"/>
                <a:tab pos="1229238" algn="l"/>
                <a:tab pos="1639467" algn="l"/>
                <a:tab pos="2049695" algn="l"/>
                <a:tab pos="2459925" algn="l"/>
                <a:tab pos="2870154" algn="l"/>
                <a:tab pos="3280383" algn="l"/>
                <a:tab pos="3690612" algn="l"/>
                <a:tab pos="4100841" algn="l"/>
                <a:tab pos="4511070" algn="l"/>
                <a:tab pos="4921300" algn="l"/>
                <a:tab pos="5331528" algn="l"/>
                <a:tab pos="5741759" algn="l"/>
                <a:tab pos="6151987" algn="l"/>
                <a:tab pos="6562216" algn="l"/>
                <a:tab pos="6972445" algn="l"/>
                <a:tab pos="7382674" algn="l"/>
                <a:tab pos="7792902" algn="l"/>
                <a:tab pos="8203131" algn="l"/>
              </a:tabLst>
            </a:pPr>
            <a:fld id="{79F4FA87-1A68-42F7-BB30-90DE167F24FB}" type="slidenum">
              <a:rPr lang="en-GB" sz="11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100000"/>
                </a:lnSpc>
                <a:buClrTx/>
                <a:tabLst>
                  <a:tab pos="0" algn="l"/>
                  <a:tab pos="408780" algn="l"/>
                  <a:tab pos="819009" algn="l"/>
                  <a:tab pos="1229238" algn="l"/>
                  <a:tab pos="1639467" algn="l"/>
                  <a:tab pos="2049695" algn="l"/>
                  <a:tab pos="2459925" algn="l"/>
                  <a:tab pos="2870154" algn="l"/>
                  <a:tab pos="3280383" algn="l"/>
                  <a:tab pos="3690612" algn="l"/>
                  <a:tab pos="4100841" algn="l"/>
                  <a:tab pos="4511070" algn="l"/>
                  <a:tab pos="4921300" algn="l"/>
                  <a:tab pos="5331528" algn="l"/>
                  <a:tab pos="5741759" algn="l"/>
                  <a:tab pos="6151987" algn="l"/>
                  <a:tab pos="6562216" algn="l"/>
                  <a:tab pos="6972445" algn="l"/>
                  <a:tab pos="7382674" algn="l"/>
                  <a:tab pos="7792902" algn="l"/>
                  <a:tab pos="8203131" algn="l"/>
                </a:tabLst>
              </a:pPr>
              <a:t>27</a:t>
            </a:fld>
            <a:endParaRPr lang="en-GB" sz="1100" dirty="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-4900549" y="-3619242"/>
            <a:ext cx="11693943" cy="1348750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 dirty="0"/>
          </a:p>
        </p:txBody>
      </p:sp>
      <p:sp>
        <p:nvSpPr>
          <p:cNvPr id="18841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5" y="4689335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C376802-4F5B-4D2F-AA3D-B7557BB3FB4F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42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4957" y="750531"/>
            <a:ext cx="4797771" cy="36925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5" y="4689335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43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4957" y="750531"/>
            <a:ext cx="4797771" cy="36925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5" y="4689335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48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4957" y="750531"/>
            <a:ext cx="4797771" cy="36925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5" y="4689335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49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4957" y="750531"/>
            <a:ext cx="4797771" cy="36925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5" y="4689335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50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4957" y="750530"/>
            <a:ext cx="4797771" cy="36925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509" tIns="41754" rIns="83509" bIns="41754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4" y="4689334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51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4957" y="750530"/>
            <a:ext cx="4797771" cy="36925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509" tIns="41754" rIns="83509" bIns="41754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4" y="4689334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4D11ED1-5945-47A5-9DD8-A428F039F345}" type="slidenum">
              <a:rPr lang="pt-BR"/>
              <a:pPr/>
              <a:t>87</a:t>
            </a:fld>
            <a:endParaRPr lang="pt-BR"/>
          </a:p>
        </p:txBody>
      </p:sp>
      <p:sp>
        <p:nvSpPr>
          <p:cNvPr id="223233" name="Text Box 1"/>
          <p:cNvSpPr txBox="1">
            <a:spLocks noChangeArrowheads="1"/>
          </p:cNvSpPr>
          <p:nvPr/>
        </p:nvSpPr>
        <p:spPr bwMode="auto">
          <a:xfrm>
            <a:off x="3847070" y="9377198"/>
            <a:ext cx="2753615" cy="2917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77249" rIns="0" bIns="0" anchor="b"/>
          <a:lstStyle/>
          <a:p>
            <a:pPr algn="r">
              <a:lnSpc>
                <a:spcPct val="52000"/>
              </a:lnSpc>
              <a:buClrTx/>
              <a:tabLst>
                <a:tab pos="0" algn="l"/>
                <a:tab pos="408780" algn="l"/>
                <a:tab pos="819009" algn="l"/>
                <a:tab pos="1229238" algn="l"/>
                <a:tab pos="1639467" algn="l"/>
                <a:tab pos="2049695" algn="l"/>
                <a:tab pos="2459925" algn="l"/>
                <a:tab pos="2870154" algn="l"/>
                <a:tab pos="3280383" algn="l"/>
                <a:tab pos="3690612" algn="l"/>
                <a:tab pos="4100841" algn="l"/>
                <a:tab pos="4511070" algn="l"/>
                <a:tab pos="4921300" algn="l"/>
                <a:tab pos="5331528" algn="l"/>
                <a:tab pos="5741759" algn="l"/>
                <a:tab pos="6151987" algn="l"/>
                <a:tab pos="6562216" algn="l"/>
                <a:tab pos="6972445" algn="l"/>
                <a:tab pos="7382674" algn="l"/>
                <a:tab pos="7792902" algn="l"/>
                <a:tab pos="8203131" algn="l"/>
              </a:tabLst>
            </a:pPr>
            <a:fld id="{F52719AA-E205-4AE8-8B8D-7CB588F047DF}" type="slidenum">
              <a:rPr lang="pt-BR" sz="1300">
                <a:solidFill>
                  <a:srgbClr val="000000"/>
                </a:solidFill>
                <a:latin typeface="Times New Roman" pitchFamily="16" charset="0"/>
                <a:cs typeface="Arial Unicode MS" charset="0"/>
              </a:rPr>
              <a:pPr algn="r">
                <a:lnSpc>
                  <a:spcPct val="52000"/>
                </a:lnSpc>
                <a:buClrTx/>
                <a:tabLst>
                  <a:tab pos="0" algn="l"/>
                  <a:tab pos="408780" algn="l"/>
                  <a:tab pos="819009" algn="l"/>
                  <a:tab pos="1229238" algn="l"/>
                  <a:tab pos="1639467" algn="l"/>
                  <a:tab pos="2049695" algn="l"/>
                  <a:tab pos="2459925" algn="l"/>
                  <a:tab pos="2870154" algn="l"/>
                  <a:tab pos="3280383" algn="l"/>
                  <a:tab pos="3690612" algn="l"/>
                  <a:tab pos="4100841" algn="l"/>
                  <a:tab pos="4511070" algn="l"/>
                  <a:tab pos="4921300" algn="l"/>
                  <a:tab pos="5331528" algn="l"/>
                  <a:tab pos="5741759" algn="l"/>
                  <a:tab pos="6151987" algn="l"/>
                  <a:tab pos="6562216" algn="l"/>
                  <a:tab pos="6972445" algn="l"/>
                  <a:tab pos="7382674" algn="l"/>
                  <a:tab pos="7792902" algn="l"/>
                  <a:tab pos="8203131" algn="l"/>
                </a:tabLst>
              </a:pPr>
              <a:t>87</a:t>
            </a:fld>
            <a:endParaRPr lang="pt-BR" sz="1300">
              <a:solidFill>
                <a:srgbClr val="000000"/>
              </a:solidFill>
              <a:latin typeface="Times New Roman" pitchFamily="16" charset="0"/>
              <a:cs typeface="Arial Unicode MS" charset="0"/>
            </a:endParaRPr>
          </a:p>
        </p:txBody>
      </p:sp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1131995" y="740267"/>
            <a:ext cx="4532259" cy="370279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22323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5" y="4689335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40811D-0FC4-4735-BC73-DF3E0260EBF8}" type="slidenum">
              <a:rPr lang="pt-BR"/>
              <a:pPr/>
              <a:t>3</a:t>
            </a:fld>
            <a:endParaRPr lang="pt-BR"/>
          </a:p>
        </p:txBody>
      </p:sp>
      <p:sp>
        <p:nvSpPr>
          <p:cNvPr id="122881" name="Text Box 1"/>
          <p:cNvSpPr txBox="1">
            <a:spLocks noChangeArrowheads="1"/>
          </p:cNvSpPr>
          <p:nvPr/>
        </p:nvSpPr>
        <p:spPr bwMode="auto">
          <a:xfrm>
            <a:off x="1136277" y="740267"/>
            <a:ext cx="4509420" cy="36852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228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5" y="4689335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C376802-4F5B-4D2F-AA3D-B7557BB3FB4F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40811D-0FC4-4735-BC73-DF3E0260EBF8}" type="slidenum">
              <a:rPr lang="pt-BR"/>
              <a:pPr/>
              <a:t>10</a:t>
            </a:fld>
            <a:endParaRPr lang="pt-BR"/>
          </a:p>
        </p:txBody>
      </p:sp>
      <p:sp>
        <p:nvSpPr>
          <p:cNvPr id="122881" name="Text Box 1"/>
          <p:cNvSpPr txBox="1">
            <a:spLocks noChangeArrowheads="1"/>
          </p:cNvSpPr>
          <p:nvPr/>
        </p:nvSpPr>
        <p:spPr bwMode="auto">
          <a:xfrm>
            <a:off x="1136277" y="740267"/>
            <a:ext cx="4509420" cy="36852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228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5" y="4689335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D378BF-1299-44EE-80F8-2F570DB15D92}" type="slidenum">
              <a:rPr lang="pt-BR"/>
              <a:pPr/>
              <a:t>12</a:t>
            </a:fld>
            <a:endParaRPr lang="pt-BR"/>
          </a:p>
        </p:txBody>
      </p:sp>
      <p:sp>
        <p:nvSpPr>
          <p:cNvPr id="123905" name="Text Box 1"/>
          <p:cNvSpPr txBox="1">
            <a:spLocks noChangeArrowheads="1"/>
          </p:cNvSpPr>
          <p:nvPr/>
        </p:nvSpPr>
        <p:spPr bwMode="auto">
          <a:xfrm>
            <a:off x="1131995" y="740267"/>
            <a:ext cx="4532259" cy="370279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239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5" y="4689335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14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4957" y="750531"/>
            <a:ext cx="4797771" cy="36925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5" y="4689335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377EC0-7017-4DF6-B62C-89EEB279AECE}" type="slidenum">
              <a:rPr lang="pt-BR"/>
              <a:pPr/>
              <a:t>15</a:t>
            </a:fld>
            <a:endParaRPr lang="pt-BR"/>
          </a:p>
        </p:txBody>
      </p:sp>
      <p:sp>
        <p:nvSpPr>
          <p:cNvPr id="195585" name="Text Box 1"/>
          <p:cNvSpPr txBox="1">
            <a:spLocks noChangeArrowheads="1"/>
          </p:cNvSpPr>
          <p:nvPr/>
        </p:nvSpPr>
        <p:spPr bwMode="auto">
          <a:xfrm>
            <a:off x="994957" y="750531"/>
            <a:ext cx="4797771" cy="36925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95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5" y="4689335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F2B8764-C348-4C28-A47B-7E6F878C1C5D}" type="slidenum">
              <a:rPr lang="pt-BR"/>
              <a:pPr/>
              <a:t>16</a:t>
            </a:fld>
            <a:endParaRPr lang="pt-BR"/>
          </a:p>
        </p:txBody>
      </p:sp>
      <p:sp>
        <p:nvSpPr>
          <p:cNvPr id="147457" name="Text Box 1"/>
          <p:cNvSpPr txBox="1">
            <a:spLocks noChangeArrowheads="1"/>
          </p:cNvSpPr>
          <p:nvPr/>
        </p:nvSpPr>
        <p:spPr bwMode="auto">
          <a:xfrm>
            <a:off x="935005" y="740267"/>
            <a:ext cx="4929099" cy="370279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47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5" y="4689335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EE2CF6-E1F7-4378-AF5E-9990523C38F2}" type="slidenum">
              <a:rPr lang="pt-BR"/>
              <a:pPr/>
              <a:t>18</a:t>
            </a:fld>
            <a:endParaRPr lang="pt-BR"/>
          </a:p>
        </p:txBody>
      </p:sp>
      <p:sp>
        <p:nvSpPr>
          <p:cNvPr id="140289" name="Text Box 1"/>
          <p:cNvSpPr txBox="1">
            <a:spLocks noChangeArrowheads="1"/>
          </p:cNvSpPr>
          <p:nvPr/>
        </p:nvSpPr>
        <p:spPr bwMode="auto">
          <a:xfrm>
            <a:off x="994959" y="750530"/>
            <a:ext cx="4553671" cy="344187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3495" tIns="41747" rIns="83495" bIns="41747" anchor="ctr"/>
          <a:lstStyle/>
          <a:p>
            <a:endParaRPr lang="pt-BR"/>
          </a:p>
        </p:txBody>
      </p:sp>
      <p:sp>
        <p:nvSpPr>
          <p:cNvPr id="140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85" y="4689335"/>
            <a:ext cx="5136085" cy="413229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460660-ABBE-4D84-A120-E66587E4E64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3D14E0-71B8-4A4A-A9F3-9B88305D5E2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EE057F0-7D9D-4568-B791-0A853230DAC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023FAF4-DFDE-46D4-B63F-90CBEDD841B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48056" y="0"/>
            <a:ext cx="2401812" cy="3948875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8" y="0"/>
            <a:ext cx="7043842" cy="3948875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1159A3-97D5-4293-BB61-CAEACF4F890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E3A044-7C85-4481-92D4-878B17A8DE1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1B903D3-3F28-4DC4-8369-769ABE79C0C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4518B41-4561-4D12-ABD8-B77D0F96924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0918" y="2022933"/>
            <a:ext cx="4723678" cy="559077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27892" y="2022933"/>
            <a:ext cx="4723676" cy="559077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DCAFBDC-FA1B-47D0-9F78-338E93D54A9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A5BE2C-F5D6-4303-866B-04D4023445F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507DBE-893F-427D-A503-0F81D836D8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B11C20-6FCE-4AA3-848F-8ED7C787659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10634" y="344662"/>
            <a:ext cx="2388204" cy="7215357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8" y="344662"/>
            <a:ext cx="7006420" cy="7215357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C9A595-0A73-4D0A-9807-0312B639405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134CF63-51BB-46D9-8C98-5C3867B759F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0C1A7F3-2160-4895-BD7E-B9E5BED1E5B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927CDEB-B59E-40E4-ABEB-9B6CDE9ABFC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49756" y="162805"/>
            <a:ext cx="2401812" cy="745090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9" y="162805"/>
            <a:ext cx="7045542" cy="745090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FA8A844-28B4-4CE4-A348-469A8C12A6C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5ABE690-F17F-4D00-9812-F82A4B45223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AAC6A31-5624-4D8C-82AF-5DC40F2EA00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4322D4-B043-48F0-B4EC-CA98A998C3B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89128" y="0"/>
            <a:ext cx="2248722" cy="3948875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901146" y="0"/>
            <a:ext cx="2250422" cy="3948875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6DB9E7-605A-4331-B092-68A71CAC453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AD44248-A72A-492B-8D29-ABC2C4F9DCE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67FB0D-6D28-48D1-817E-20CE9ECA84E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ítulo, text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1197"/>
            <a:ext cx="9353800" cy="107208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540918" y="2019469"/>
            <a:ext cx="4594402" cy="533098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Gráfico 3"/>
          <p:cNvSpPr>
            <a:spLocks noGrp="1"/>
          </p:cNvSpPr>
          <p:nvPr>
            <p:ph type="chart" sz="half" idx="2"/>
          </p:nvPr>
        </p:nvSpPr>
        <p:spPr>
          <a:xfrm>
            <a:off x="5298616" y="2019469"/>
            <a:ext cx="4596102" cy="5330982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>
          <a:xfrm>
            <a:off x="7744654" y="7870039"/>
            <a:ext cx="2151764" cy="277114"/>
          </a:xfrm>
        </p:spPr>
        <p:txBody>
          <a:bodyPr/>
          <a:lstStyle>
            <a:lvl1pPr>
              <a:defRPr/>
            </a:lvl1pPr>
          </a:lstStyle>
          <a:p>
            <a:fld id="{9D54A329-6972-49AE-8EE6-45BECC1B0EB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11989CB-E26C-4DC4-A5A1-A2F17D54C0D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CE145A-CD44-4208-9CB4-0F54ED95EBD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A24AF35-6DC8-4506-AE6C-7D67B984B80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45CF50B-327F-44BE-B20E-51899FE973F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49756" y="0"/>
            <a:ext cx="2401812" cy="3948875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9" y="0"/>
            <a:ext cx="7045542" cy="3948875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C0B6B6B-9230-4575-84D6-CEC3D8D1DF1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026B91-0201-4916-8FD4-88BDD2E71A5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C8BCD4-A940-474C-94AA-B9F0F466A2F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A8456D4-0882-4604-8270-4EEAB745B99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16122" y="-18504290"/>
            <a:ext cx="2216402" cy="3942293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095820" y="-18504290"/>
            <a:ext cx="2216404" cy="3942293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78B65D-3720-487A-99B0-848002BAC18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F56BCA4-8645-4C55-A525-A5E1E1E0680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1197"/>
            <a:ext cx="9353800" cy="107208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540918" y="2019469"/>
            <a:ext cx="9353800" cy="5330982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>
          <a:xfrm>
            <a:off x="7744654" y="7870039"/>
            <a:ext cx="2151764" cy="277114"/>
          </a:xfrm>
        </p:spPr>
        <p:txBody>
          <a:bodyPr/>
          <a:lstStyle>
            <a:lvl1pPr>
              <a:defRPr/>
            </a:lvl1pPr>
          </a:lstStyle>
          <a:p>
            <a:fld id="{C8B096AA-2298-4DE1-BC67-E6AC463F464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695971-46E0-410A-8809-1F3E2AB6B37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5F2145-A8DE-4879-8C03-39C6C5969D3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899DF1-3A2A-4476-854E-7A4B5D5A376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177CDC-0643-464F-9903-28E0F353543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7BC3EA-86C7-438F-A322-125F2AAFB04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807590" y="-18504290"/>
            <a:ext cx="2403514" cy="39422937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3650" y="-18504290"/>
            <a:ext cx="7050644" cy="39422937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A84BA6A-34E2-4F3D-ADAA-02DE5DB0577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25" y="2684463"/>
            <a:ext cx="9182100" cy="185261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0838" y="4895850"/>
            <a:ext cx="7559675" cy="22082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10485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81226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2488" y="5553075"/>
            <a:ext cx="9182100" cy="17160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2488" y="3662363"/>
            <a:ext cx="9182100" cy="18907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67542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9750" y="2016125"/>
            <a:ext cx="4784725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76875" y="2016125"/>
            <a:ext cx="4784725" cy="570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32080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750" y="1933575"/>
            <a:ext cx="4772025" cy="806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39750" y="2740025"/>
            <a:ext cx="4772025" cy="4978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6400" y="1933575"/>
            <a:ext cx="4775200" cy="8064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6400" y="2740025"/>
            <a:ext cx="4775200" cy="4978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54359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9643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3E4863-47D6-4786-8096-BA5EFCD6C98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27451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750" y="344488"/>
            <a:ext cx="3554413" cy="14636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2750" y="344488"/>
            <a:ext cx="6038850" cy="73739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9750" y="1808163"/>
            <a:ext cx="3554413" cy="5910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49831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25" y="6048375"/>
            <a:ext cx="6480175" cy="714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25" y="771525"/>
            <a:ext cx="6480175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25" y="6762750"/>
            <a:ext cx="6480175" cy="1014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0314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83003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831138" y="346075"/>
            <a:ext cx="2430462" cy="73723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9750" y="346075"/>
            <a:ext cx="7138988" cy="737235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6019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A6AF-F31C-4161-B994-798EABAFA267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6" name="Picture 4" descr="Resultado de imagem para linhas onduladas sem fundo 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76" y="-99"/>
            <a:ext cx="10801349" cy="11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sultado de imagem para linhas onduladas sem fundo 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488733"/>
            <a:ext cx="10801349" cy="111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9048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396D10-69A6-4307-9261-324EAD426EB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FA8933A-145C-485D-8606-60D48D94A42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D218F3-048A-49EF-9F82-762AA9D662D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0918" y="2022932"/>
            <a:ext cx="4696462" cy="553708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0676" y="2022932"/>
            <a:ext cx="4698162" cy="553708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DF89BC5-2D07-46B5-A47A-54D71ECAB74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D75D119-F46D-456B-805F-718E98F3D52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70FF75-A9EB-4AD5-A9B6-9D41AE07798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E99AEF-960B-4504-A5FB-A46435595C1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B165562-3692-445D-8DE8-4EEFA4F41D3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64DF4BB-6E12-423E-BCB0-2E43C925EF7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B948D0D-68BF-44A2-B65F-6AB2ED9889B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921CD01-745B-4732-A9F3-0A6931C4944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10634" y="162805"/>
            <a:ext cx="2388204" cy="739721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8" y="162805"/>
            <a:ext cx="7006420" cy="739721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6C78585-3A3D-4991-B8CE-F23021231E9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803089A-AF1A-457A-8280-8BC33B1C5BB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0D7FB03-3E6C-496A-AE62-45E25FF9766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3B22DAF-4324-4566-B34B-7B219936154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0918" y="2022932"/>
            <a:ext cx="4696462" cy="553708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0676" y="2022932"/>
            <a:ext cx="4698162" cy="553708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E018F9-3583-4650-BB8F-52C3BFCB389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89128" y="0"/>
            <a:ext cx="2240216" cy="3948875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892640" y="0"/>
            <a:ext cx="2240218" cy="3948875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37587D-506D-44A1-B04F-2BD562CD2A4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4B26DD8-1BEA-4F3B-AACA-C6210832714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66C379-7E53-4ADA-9BD9-0CABBA6BE89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798034-AA01-4D1A-A8D3-99D983EB1F3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3A5687D-5390-4A21-8B5C-6FC7514A7B5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821DCA-D4E2-4F74-8D76-6CEF5326436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75ECD9F-0D8C-445E-9FA7-7D56996BC80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36148" y="0"/>
            <a:ext cx="2396710" cy="39488752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9" y="0"/>
            <a:ext cx="7031934" cy="39488752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8B1FF34-F6A3-4B52-85B2-12EE7986F8B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52A4F4-3394-4952-998C-F8C73CC3321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CCB779C-BCE4-48B6-A0E3-71BDCFCCD4A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7D14648-5DEE-48A7-A481-4604661B578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39A72A-85FE-475A-ACC8-1005EF5CD3B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0918" y="2022933"/>
            <a:ext cx="4715172" cy="557345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19386" y="2022933"/>
            <a:ext cx="4715172" cy="557345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DD715EA-87BA-4101-A616-F9DDAD9CF68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80F25D9-0FCF-47CD-AC5A-6168FD1C8DD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C8D778-2716-48F6-AF59-0F90E7E01BF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7108B5-366B-48A4-ABF2-D0D57872149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183326C-FEDD-4D87-99A0-F43C1884869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B1A8ED3-53DF-4411-9DA3-F982B4768C6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3E23DEE-3010-4239-A296-85B59F93BC1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36149" y="344661"/>
            <a:ext cx="2398410" cy="725172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9" y="344661"/>
            <a:ext cx="7031934" cy="725172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957855-716B-4EB7-9E37-AB4DC3DA348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2F113E-C18E-4DB5-88FA-6D5251FA0B8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66E95BB-2205-433A-8F1F-FAC4A59804C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37A37F7-CBDD-4BE8-AA80-BF0CEC6D1D7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AE3AD2-78B7-488B-8953-26A8ADF05E8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0918" y="2022933"/>
            <a:ext cx="4715172" cy="557345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19386" y="2022933"/>
            <a:ext cx="4715172" cy="557345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2CAE64-2D28-4B18-94C5-4D0882288D6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DCD367-35F0-41C1-8EA0-E3D0A10E04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E495502-6300-4100-89A9-1DA85B64F52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06A167-6DDA-40D9-98F4-C839317497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58D7C0C-A763-4437-83D6-CAB0F50A13F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A847C92-DB3B-4C45-BA13-A4159EF29AF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947AE30-6153-4D8D-83DC-82DF4DE6A2C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36149" y="162805"/>
            <a:ext cx="2398410" cy="743358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9" y="162805"/>
            <a:ext cx="7031934" cy="743358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3193DE-204B-42EC-89BF-2C19D4337A0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2CDFCE-3CDC-43D3-9EE0-A8833EFF9993}" type="slidenum">
              <a:rPr lang="pt-BR"/>
              <a:pPr/>
              <a:t>‹nº›</a:t>
            </a:fld>
            <a:endParaRPr lang="pt-BR"/>
          </a:p>
        </p:txBody>
      </p:sp>
      <p:pic>
        <p:nvPicPr>
          <p:cNvPr id="4" name="Picture 4" descr="Resultado de imagem para linhas onduladas sem fundo 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76" y="-99"/>
            <a:ext cx="10801349" cy="11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m para linhas onduladas sem fundo 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488733"/>
            <a:ext cx="10801349" cy="111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3373BD-810E-4788-B7CC-B5AF077ABBB2}" type="slidenum">
              <a:rPr lang="pt-BR"/>
              <a:pPr/>
              <a:t>‹nº›</a:t>
            </a:fld>
            <a:fld id="{D64B102A-D9D5-4E50-8446-CFB4A528A43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C6C7E2-062B-41BD-A34D-EDEC0B9C56EA}" type="slidenum">
              <a:rPr lang="pt-BR"/>
              <a:pPr/>
              <a:t>‹nº›</a:t>
            </a:fld>
            <a:fld id="{B9AE6D42-1EEC-4C33-A5FF-E61513340B3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63557DA-03E0-435F-B8AD-78C39983366C}" type="slidenum">
              <a:rPr lang="pt-BR"/>
              <a:pPr/>
              <a:t>‹nº›</a:t>
            </a:fld>
            <a:fld id="{2F1AEC2E-07CD-4DE8-AB04-4CBF28F4790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7258" y="0"/>
            <a:ext cx="2178980" cy="3937097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949534" y="0"/>
            <a:ext cx="2178982" cy="3937097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76D7140-5014-4EDC-BE5C-9E61C87FC171}" type="slidenum">
              <a:rPr lang="pt-BR"/>
              <a:pPr/>
              <a:t>‹nº›</a:t>
            </a:fld>
            <a:fld id="{F648CA79-8459-4542-9BD5-6A72E7E2D3C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87472-D6F0-4693-9E91-7382668E5B6F}" type="slidenum">
              <a:rPr lang="pt-BR"/>
              <a:pPr/>
              <a:t>‹nº›</a:t>
            </a:fld>
            <a:fld id="{AE8C97CE-37AC-48CE-9EF0-C7183A5C90D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301D12-0FCE-4E7D-A595-74382088173F}" type="slidenum">
              <a:rPr lang="pt-BR"/>
              <a:pPr/>
              <a:t>‹nº›</a:t>
            </a:fld>
            <a:fld id="{1A373EB1-9DD1-4BAB-BDA0-88AEC115F33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21B5F4-FFB7-429C-8F23-807D3EAC1FE0}" type="slidenum">
              <a:rPr lang="pt-BR"/>
              <a:pPr/>
              <a:t>‹nº›</a:t>
            </a:fld>
            <a:fld id="{6F3312E0-2B4B-4A2C-896F-F76992B4E51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2377A2-8E0C-490E-BDB0-3710C448DA36}" type="slidenum">
              <a:rPr lang="pt-BR"/>
              <a:pPr/>
              <a:t>‹nº›</a:t>
            </a:fld>
            <a:fld id="{4588635D-6C6C-452F-833F-AE21B5FD15E5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1D9737-1453-4C59-A10B-BF493A183372}" type="slidenum">
              <a:rPr lang="pt-BR"/>
              <a:pPr/>
              <a:t>‹nº›</a:t>
            </a:fld>
            <a:fld id="{DAF5523E-F2D8-4734-9148-B95704E6DC8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1ED44F-1656-40C5-AC61-2C6BC152DF59}" type="slidenum">
              <a:rPr lang="pt-BR"/>
              <a:pPr/>
              <a:t>‹nº›</a:t>
            </a:fld>
            <a:fld id="{17C60563-F735-40FE-9E33-45DE87A5CB2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86D0E6-FF4D-4CEA-A970-073AC5F101C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49757" y="0"/>
            <a:ext cx="2384802" cy="3937097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3650" y="0"/>
            <a:ext cx="6992810" cy="3937097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11C6D8-23F2-4A47-9AAC-B4849B919B89}" type="slidenum">
              <a:rPr lang="pt-BR"/>
              <a:pPr/>
              <a:t>‹nº›</a:t>
            </a:fld>
            <a:fld id="{72ED9C66-E776-4B1D-9F1C-966E8D30F34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DDA970-97BA-4A0A-931A-348F13E69A5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E2C5A9C-D9F5-48B3-9E44-48F59C23F01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95D4413-0C37-4739-9D37-24BB6DF8E38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0918" y="2022933"/>
            <a:ext cx="4723678" cy="559077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27892" y="2022933"/>
            <a:ext cx="4723676" cy="5590776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EEDF88-8C69-4317-ACDC-29C7232C9A0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4DA9AB6-5210-4F9E-926A-B76FAA5ED0D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17D6BB5-A98A-42B5-9032-321ADE421AD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361111-0AA0-4F4F-A6E8-2C879433A95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08FFBD-F8FC-45A9-8E1E-5EE70AD12F5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B23B38B-D0E0-480A-A3D0-A93934CCC0D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17746" y="6048014"/>
            <a:ext cx="6480810" cy="71530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117746" y="772456"/>
            <a:ext cx="6480810" cy="5183765"/>
          </a:xfrm>
        </p:spPr>
        <p:txBody>
          <a:bodyPr/>
          <a:lstStyle>
            <a:lvl1pPr marL="0" indent="0">
              <a:buNone/>
              <a:defRPr sz="3500"/>
            </a:lvl1pPr>
            <a:lvl2pPr marL="493776" indent="0">
              <a:buNone/>
              <a:defRPr sz="3000"/>
            </a:lvl2pPr>
            <a:lvl3pPr marL="987552" indent="0">
              <a:buNone/>
              <a:defRPr sz="2600"/>
            </a:lvl3pPr>
            <a:lvl4pPr marL="1481328" indent="0">
              <a:buNone/>
              <a:defRPr sz="2200"/>
            </a:lvl4pPr>
            <a:lvl5pPr marL="1975104" indent="0">
              <a:buNone/>
              <a:defRPr sz="2200"/>
            </a:lvl5pPr>
            <a:lvl6pPr marL="2468880" indent="0">
              <a:buNone/>
              <a:defRPr sz="2200"/>
            </a:lvl6pPr>
            <a:lvl7pPr marL="2962656" indent="0">
              <a:buNone/>
              <a:defRPr sz="2200"/>
            </a:lvl7pPr>
            <a:lvl8pPr marL="3456432" indent="0">
              <a:buNone/>
              <a:defRPr sz="2200"/>
            </a:lvl8pPr>
            <a:lvl9pPr marL="3950208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17746" y="6763316"/>
            <a:ext cx="6480810" cy="1013198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701E837-19EE-40E2-881A-2E4FF31830D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F0BB67D-0DD7-4894-A1D9-2DCC9CB960D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49756" y="344662"/>
            <a:ext cx="2401812" cy="7269047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40919" y="344662"/>
            <a:ext cx="7045542" cy="7269047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C01D2D5-284A-49BF-8190-263E0644DF2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677" y="2684542"/>
            <a:ext cx="9181998" cy="185146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1054" y="4896259"/>
            <a:ext cx="7560944" cy="2208252"/>
          </a:xfrm>
        </p:spPr>
        <p:txBody>
          <a:bodyPr/>
          <a:lstStyle>
            <a:lvl1pPr marL="0" indent="0" algn="ctr">
              <a:buNone/>
              <a:defRPr/>
            </a:lvl1pPr>
            <a:lvl2pPr marL="493776" indent="0" algn="ctr">
              <a:buNone/>
              <a:defRPr/>
            </a:lvl2pPr>
            <a:lvl3pPr marL="987552" indent="0" algn="ctr">
              <a:buNone/>
              <a:defRPr/>
            </a:lvl3pPr>
            <a:lvl4pPr marL="1481328" indent="0" algn="ctr">
              <a:buNone/>
              <a:defRPr/>
            </a:lvl4pPr>
            <a:lvl5pPr marL="1975104" indent="0" algn="ctr">
              <a:buNone/>
              <a:defRPr/>
            </a:lvl5pPr>
            <a:lvl6pPr marL="2468880" indent="0" algn="ctr">
              <a:buNone/>
              <a:defRPr/>
            </a:lvl6pPr>
            <a:lvl7pPr marL="2962656" indent="0" algn="ctr">
              <a:buNone/>
              <a:defRPr/>
            </a:lvl7pPr>
            <a:lvl8pPr marL="3456432" indent="0" algn="ctr">
              <a:buNone/>
              <a:defRPr/>
            </a:lvl8pPr>
            <a:lvl9pPr marL="3950208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0DA9821-D4F4-451C-8829-A96D70B8283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CE6E2E-F0B5-4D75-8A80-7D9E0CC5D6F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3902" y="5552673"/>
            <a:ext cx="9180298" cy="1716376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53902" y="3663102"/>
            <a:ext cx="9180298" cy="188957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3776" indent="0">
              <a:buNone/>
              <a:defRPr sz="1900"/>
            </a:lvl2pPr>
            <a:lvl3pPr marL="987552" indent="0">
              <a:buNone/>
              <a:defRPr sz="1700"/>
            </a:lvl3pPr>
            <a:lvl4pPr marL="1481328" indent="0">
              <a:buNone/>
              <a:defRPr sz="1500"/>
            </a:lvl4pPr>
            <a:lvl5pPr marL="1975104" indent="0">
              <a:buNone/>
              <a:defRPr sz="1500"/>
            </a:lvl5pPr>
            <a:lvl6pPr marL="2468880" indent="0">
              <a:buNone/>
              <a:defRPr sz="1500"/>
            </a:lvl6pPr>
            <a:lvl7pPr marL="2962656" indent="0">
              <a:buNone/>
              <a:defRPr sz="1500"/>
            </a:lvl7pPr>
            <a:lvl8pPr marL="3456432" indent="0">
              <a:buNone/>
              <a:defRPr sz="1500"/>
            </a:lvl8pPr>
            <a:lvl9pPr marL="3950208" indent="0">
              <a:buNone/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C1ED72C-A4BB-40A3-B02C-73583640CE3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89128" y="0"/>
            <a:ext cx="2248722" cy="3948875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901146" y="0"/>
            <a:ext cx="2248722" cy="3948875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B949FF7-551B-4C58-AC45-4D2FF1A9EB2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6393"/>
            <a:ext cx="9721216" cy="1439262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918" y="1934604"/>
            <a:ext cx="4771306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0918" y="2739966"/>
            <a:ext cx="4771306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87426" y="1934604"/>
            <a:ext cx="4774708" cy="80536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776" indent="0">
              <a:buNone/>
              <a:defRPr sz="2200" b="1"/>
            </a:lvl2pPr>
            <a:lvl3pPr marL="987552" indent="0">
              <a:buNone/>
              <a:defRPr sz="1900" b="1"/>
            </a:lvl3pPr>
            <a:lvl4pPr marL="1481328" indent="0">
              <a:buNone/>
              <a:defRPr sz="1700" b="1"/>
            </a:lvl4pPr>
            <a:lvl5pPr marL="1975104" indent="0">
              <a:buNone/>
              <a:defRPr sz="1700" b="1"/>
            </a:lvl5pPr>
            <a:lvl6pPr marL="2468880" indent="0">
              <a:buNone/>
              <a:defRPr sz="1700" b="1"/>
            </a:lvl6pPr>
            <a:lvl7pPr marL="2962656" indent="0">
              <a:buNone/>
              <a:defRPr sz="1700" b="1"/>
            </a:lvl7pPr>
            <a:lvl8pPr marL="3456432" indent="0">
              <a:buNone/>
              <a:defRPr sz="1700" b="1"/>
            </a:lvl8pPr>
            <a:lvl9pPr marL="3950208" indent="0">
              <a:buNone/>
              <a:defRPr sz="17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87426" y="2739966"/>
            <a:ext cx="4774708" cy="497939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8E10EA7-02E3-4BEA-9AE9-EF98CBB3CE0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8987EA6-318D-4080-87BC-B42E5FF87B2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599A53-1D2E-433A-8F78-935E716ED7C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918" y="344662"/>
            <a:ext cx="3553390" cy="146350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23584" y="344662"/>
            <a:ext cx="6038550" cy="737469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40918" y="1808169"/>
            <a:ext cx="3553390" cy="5911190"/>
          </a:xfrm>
        </p:spPr>
        <p:txBody>
          <a:bodyPr/>
          <a:lstStyle>
            <a:lvl1pPr marL="0" indent="0">
              <a:buNone/>
              <a:defRPr sz="1500"/>
            </a:lvl1pPr>
            <a:lvl2pPr marL="493776" indent="0">
              <a:buNone/>
              <a:defRPr sz="1300"/>
            </a:lvl2pPr>
            <a:lvl3pPr marL="987552" indent="0">
              <a:buNone/>
              <a:defRPr sz="1100"/>
            </a:lvl3pPr>
            <a:lvl4pPr marL="1481328" indent="0">
              <a:buNone/>
              <a:defRPr sz="1000"/>
            </a:lvl4pPr>
            <a:lvl5pPr marL="1975104" indent="0">
              <a:buNone/>
              <a:defRPr sz="1000"/>
            </a:lvl5pPr>
            <a:lvl6pPr marL="2468880" indent="0">
              <a:buNone/>
              <a:defRPr sz="1000"/>
            </a:lvl6pPr>
            <a:lvl7pPr marL="2962656" indent="0">
              <a:buNone/>
              <a:defRPr sz="1000"/>
            </a:lvl7pPr>
            <a:lvl8pPr marL="3456432" indent="0">
              <a:buNone/>
              <a:defRPr sz="1000"/>
            </a:lvl8pPr>
            <a:lvl9pPr marL="3950208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E0AD11-D8FB-42C3-81B1-68A0F542755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739550" y="7868308"/>
            <a:ext cx="2359288" cy="4347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3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54D5831B-B302-453E-81A9-64116211869A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40918" y="344661"/>
            <a:ext cx="9557920" cy="12799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918" y="2022932"/>
            <a:ext cx="9557920" cy="55370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3957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Clique </a:t>
            </a:r>
            <a:r>
              <a:rPr lang="en-GB" dirty="0" err="1"/>
              <a:t>para</a:t>
            </a:r>
            <a:r>
              <a:rPr lang="en-GB" dirty="0"/>
              <a:t> </a:t>
            </a:r>
            <a:r>
              <a:rPr lang="en-GB" dirty="0" err="1"/>
              <a:t>editar</a:t>
            </a:r>
            <a:r>
              <a:rPr lang="en-GB" dirty="0"/>
              <a:t> o </a:t>
            </a:r>
            <a:r>
              <a:rPr lang="en-GB" dirty="0" err="1"/>
              <a:t>formato</a:t>
            </a:r>
            <a:r>
              <a:rPr lang="en-GB" dirty="0"/>
              <a:t> do </a:t>
            </a:r>
            <a:r>
              <a:rPr lang="en-GB" dirty="0" err="1"/>
              <a:t>texto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1"/>
            <a:r>
              <a:rPr lang="en-GB" dirty="0"/>
              <a:t>2.º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2"/>
            <a:r>
              <a:rPr lang="en-GB" dirty="0"/>
              <a:t>3.º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3"/>
            <a:r>
              <a:rPr lang="en-GB" dirty="0"/>
              <a:t>4.º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4"/>
            <a:r>
              <a:rPr lang="en-GB" dirty="0"/>
              <a:t>5.º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4"/>
            <a:r>
              <a:rPr lang="en-GB" dirty="0"/>
              <a:t>6.º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4"/>
            <a:r>
              <a:rPr lang="en-GB" dirty="0"/>
              <a:t>7.º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4"/>
            <a:r>
              <a:rPr lang="en-GB" dirty="0"/>
              <a:t>8.º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  <a:p>
            <a:pPr lvl="4"/>
            <a:r>
              <a:rPr lang="en-GB" dirty="0"/>
              <a:t>9.º </a:t>
            </a:r>
            <a:r>
              <a:rPr lang="en-GB" dirty="0" err="1"/>
              <a:t>Nível</a:t>
            </a:r>
            <a:r>
              <a:rPr lang="en-GB" dirty="0"/>
              <a:t> da </a:t>
            </a:r>
            <a:r>
              <a:rPr lang="en-GB" dirty="0" err="1"/>
              <a:t>estrutura</a:t>
            </a:r>
            <a:r>
              <a:rPr lang="en-GB" dirty="0"/>
              <a:t> de </a:t>
            </a:r>
            <a:r>
              <a:rPr lang="en-GB" dirty="0" err="1"/>
              <a:t>tópicos</a:t>
            </a:r>
            <a:endParaRPr lang="en-GB" dirty="0"/>
          </a:p>
        </p:txBody>
      </p:sp>
      <p:pic>
        <p:nvPicPr>
          <p:cNvPr id="7" name="Picture 4" descr="Resultado de imagem para linhas onduladas sem fundo 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76" y="-99"/>
            <a:ext cx="10801349" cy="110675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Picture 4" descr="Resultado de imagem para linhas onduladas sem fundo 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488733"/>
            <a:ext cx="10801349" cy="111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874" r:id="rId12"/>
    <p:sldLayoutId id="2147483875" r:id="rId13"/>
  </p:sldLayoutIdLst>
  <p:txStyles>
    <p:titleStyle>
      <a:lvl1pPr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eaLnBrk="0" fontAlgn="base" hangingPunct="0">
        <a:lnSpc>
          <a:spcPct val="81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eaLnBrk="0" fontAlgn="base" hangingPunct="0">
        <a:lnSpc>
          <a:spcPct val="81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0918" y="162805"/>
            <a:ext cx="9607248" cy="16938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40918" y="2016005"/>
            <a:ext cx="9714412" cy="5698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739550" y="7868308"/>
            <a:ext cx="2408616" cy="486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7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97D71B38-0323-4908-989D-C873285FE10D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919" y="2022933"/>
            <a:ext cx="9610650" cy="5590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8709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87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0918" y="162805"/>
            <a:ext cx="9608950" cy="16955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40919" y="2016005"/>
            <a:ext cx="4766202" cy="5698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9128" y="0"/>
            <a:ext cx="4662440" cy="39488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164074" rIns="97200" bIns="50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739550" y="7868308"/>
            <a:ext cx="2410318" cy="4901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7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E24176A0-0C78-4FEA-9703-E0377244250B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87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1"/>
          <p:cNvSpPr>
            <a:spLocks noChangeArrowheads="1"/>
          </p:cNvSpPr>
          <p:nvPr/>
        </p:nvSpPr>
        <p:spPr bwMode="auto">
          <a:xfrm>
            <a:off x="358912" y="413940"/>
            <a:ext cx="10078424" cy="7805956"/>
          </a:xfrm>
          <a:prstGeom prst="roundRect">
            <a:avLst>
              <a:gd name="adj" fmla="val 1926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 scaled="1"/>
          </a:gradFill>
          <a:ln w="2160">
            <a:solidFill>
              <a:srgbClr val="A4A4A3"/>
            </a:solidFill>
            <a:miter lim="800000"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493290" y="547301"/>
            <a:ext cx="9811368" cy="6910532"/>
          </a:xfrm>
          <a:prstGeom prst="roundRect">
            <a:avLst>
              <a:gd name="adj" fmla="val 1968"/>
            </a:avLst>
          </a:prstGeom>
          <a:gradFill rotWithShape="0">
            <a:gsLst>
              <a:gs pos="0">
                <a:srgbClr val="FFFFFF"/>
              </a:gs>
              <a:gs pos="100000">
                <a:srgbClr val="A1A1A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3650" y="6276633"/>
            <a:ext cx="9617454" cy="1274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48600" rIns="97200" bIns="486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6122" y="-18504290"/>
            <a:ext cx="4596102" cy="3942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57853" tIns="98755" rIns="97200" bIns="50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494231" y="730889"/>
            <a:ext cx="4643730" cy="9958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48133" tIns="98755" rIns="97200" bIns="50544" anchor="ctr"/>
          <a:lstStyle/>
          <a:p>
            <a:pPr marL="418338" indent="-313754">
              <a:lnSpc>
                <a:spcPct val="100000"/>
              </a:lnSpc>
              <a:spcAft>
                <a:spcPts val="1323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Clique para editar o formato do texto da estrutura de tópicos</a:t>
            </a:r>
          </a:p>
          <a:p>
            <a:pPr marL="884682" lvl="1" indent="-315468">
              <a:lnSpc>
                <a:spcPct val="100000"/>
              </a:lnSpc>
              <a:spcAft>
                <a:spcPts val="1067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2.º Nível da estrutura de tópicos</a:t>
            </a:r>
          </a:p>
          <a:p>
            <a:pPr marL="1351026" lvl="2" indent="-288036">
              <a:lnSpc>
                <a:spcPct val="100000"/>
              </a:lnSpc>
              <a:spcAft>
                <a:spcPts val="783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3.º Nível da estrutura de tópicos</a:t>
            </a:r>
          </a:p>
          <a:p>
            <a:pPr marL="1817370" lvl="3" indent="-193739">
              <a:lnSpc>
                <a:spcPct val="100000"/>
              </a:lnSpc>
              <a:spcAft>
                <a:spcPts val="527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4.º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5.º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6.º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7.º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8.º Nível da estrutura de tópicos</a:t>
            </a:r>
          </a:p>
          <a:p>
            <a:pPr marL="418338" indent="-313754" hangingPunct="1">
              <a:lnSpc>
                <a:spcPct val="100000"/>
              </a:lnSpc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9.º Nível da estrutura de tópicosClique para editar os estilos do texto mestre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716122" y="1823757"/>
            <a:ext cx="4643730" cy="43974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97510" tIns="98755" rIns="97200" bIns="50544"/>
          <a:lstStyle/>
          <a:p>
            <a:pPr marL="418338" indent="-313754">
              <a:lnSpc>
                <a:spcPct val="100000"/>
              </a:lnSpc>
              <a:spcAft>
                <a:spcPts val="1323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Clique para editar o formato do texto da estrutura de tópicos</a:t>
            </a:r>
          </a:p>
          <a:p>
            <a:pPr marL="884682" lvl="1" indent="-315468">
              <a:lnSpc>
                <a:spcPct val="100000"/>
              </a:lnSpc>
              <a:spcAft>
                <a:spcPts val="1067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2.º Nível da estrutura de tópicos</a:t>
            </a:r>
          </a:p>
          <a:p>
            <a:pPr marL="1351026" lvl="2" indent="-288036">
              <a:lnSpc>
                <a:spcPct val="100000"/>
              </a:lnSpc>
              <a:spcAft>
                <a:spcPts val="783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3.º Nível da estrutura de tópicos</a:t>
            </a:r>
          </a:p>
          <a:p>
            <a:pPr marL="1817370" lvl="3" indent="-193739">
              <a:lnSpc>
                <a:spcPct val="100000"/>
              </a:lnSpc>
              <a:spcAft>
                <a:spcPts val="527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4.º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5.º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6.º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7.º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8.º Nível da estrutura de tópicos</a:t>
            </a:r>
          </a:p>
          <a:p>
            <a:pPr marL="418338" indent="-313754" hangingPunct="1">
              <a:lnSpc>
                <a:spcPct val="100000"/>
              </a:lnSpc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9.º Nível da estrutura de tópicosClique para editar os estilos do texto mestre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2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Segundo nível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Terceiro nível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17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Quarto nível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17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Quinto nível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494231" y="1823757"/>
            <a:ext cx="4643730" cy="43974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97510" tIns="98755" rIns="97200" bIns="50544"/>
          <a:lstStyle/>
          <a:p>
            <a:pPr marL="418338" indent="-313754">
              <a:lnSpc>
                <a:spcPct val="100000"/>
              </a:lnSpc>
              <a:spcAft>
                <a:spcPts val="1323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Clique para editar o formato do texto da estrutura de tópicos</a:t>
            </a:r>
          </a:p>
          <a:p>
            <a:pPr marL="884682" lvl="1" indent="-315468">
              <a:lnSpc>
                <a:spcPct val="100000"/>
              </a:lnSpc>
              <a:spcAft>
                <a:spcPts val="1067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2.º Nível da estrutura de tópicos</a:t>
            </a:r>
          </a:p>
          <a:p>
            <a:pPr marL="1351026" lvl="2" indent="-288036">
              <a:lnSpc>
                <a:spcPct val="100000"/>
              </a:lnSpc>
              <a:spcAft>
                <a:spcPts val="783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3.º Nível da estrutura de tópicos</a:t>
            </a:r>
          </a:p>
          <a:p>
            <a:pPr marL="1817370" lvl="3" indent="-193739">
              <a:lnSpc>
                <a:spcPct val="100000"/>
              </a:lnSpc>
              <a:spcAft>
                <a:spcPts val="527"/>
              </a:spcAft>
              <a:buFont typeface="Wingdings" charset="2"/>
              <a:buChar char="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4.º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5.º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6.º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7.º Nível da estrutura de tópicos</a:t>
            </a:r>
          </a:p>
          <a:p>
            <a:pPr marL="2283714" lvl="4" indent="-209169">
              <a:lnSpc>
                <a:spcPct val="100000"/>
              </a:lnSpc>
              <a:spcAft>
                <a:spcPts val="270"/>
              </a:spcAft>
              <a:buFont typeface="Symbol" pitchFamily="16" charset="2"/>
              <a:buChar char=""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8.º Nível da estrutura de tópicos</a:t>
            </a:r>
          </a:p>
          <a:p>
            <a:pPr marL="418338" indent="-313754" hangingPunct="1">
              <a:lnSpc>
                <a:spcPct val="100000"/>
              </a:lnSpc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9.º Nível da estrutura de tópicosClique para editar os estilos do texto mestre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2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Segundo nível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26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Terceiro nível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17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Quarto nível</a:t>
            </a:r>
          </a:p>
          <a:p>
            <a:pPr marL="418338" indent="-313754">
              <a:lnSpc>
                <a:spcPct val="100000"/>
              </a:lnSpc>
              <a:spcAft>
                <a:spcPts val="1323"/>
              </a:spcAft>
              <a:buClrTx/>
              <a:buFontTx/>
              <a:buNone/>
              <a:tabLst>
                <a:tab pos="418338" algn="l"/>
                <a:tab pos="901827" algn="l"/>
                <a:tab pos="1387031" algn="l"/>
                <a:tab pos="1872234" algn="l"/>
                <a:tab pos="2357438" algn="l"/>
                <a:tab pos="2842641" algn="l"/>
                <a:tab pos="3327845" algn="l"/>
                <a:tab pos="3813048" algn="l"/>
                <a:tab pos="4298252" algn="l"/>
                <a:tab pos="4783455" algn="l"/>
                <a:tab pos="5268659" algn="l"/>
                <a:tab pos="5753862" algn="l"/>
                <a:tab pos="6239066" algn="l"/>
                <a:tab pos="6724269" algn="l"/>
                <a:tab pos="7209473" algn="l"/>
                <a:tab pos="7694676" algn="l"/>
                <a:tab pos="8179880" algn="l"/>
                <a:tab pos="8665083" algn="l"/>
                <a:tab pos="9150287" algn="l"/>
                <a:tab pos="9635490" algn="l"/>
                <a:tab pos="10120694" algn="l"/>
              </a:tabLst>
            </a:pPr>
            <a:r>
              <a:rPr lang="pt-BR" sz="1700" b="1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Quinto nível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460022" y="7700306"/>
            <a:ext cx="2699488" cy="4589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161210" y="7700306"/>
            <a:ext cx="2699488" cy="4589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9860698" y="7700307"/>
            <a:ext cx="489888" cy="4087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48600" rIns="97200" bIns="48600" numCol="1" anchor="b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 sz="1100">
                <a:solidFill>
                  <a:srgbClr val="A7A49A"/>
                </a:solidFill>
                <a:latin typeface="+mn-lt"/>
                <a:cs typeface="Lucida Sans Unicode" charset="0"/>
              </a:defRPr>
            </a:lvl1pPr>
          </a:lstStyle>
          <a:p>
            <a:fld id="{BCCE9A84-1B7B-4D42-8F75-86B9C9F516F7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l" defTabSz="485204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101000"/>
        </a:lnSpc>
        <a:spcBef>
          <a:spcPct val="0"/>
        </a:spcBef>
        <a:spcAft>
          <a:spcPts val="1323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101000"/>
        </a:lnSpc>
        <a:spcBef>
          <a:spcPct val="0"/>
        </a:spcBef>
        <a:spcAft>
          <a:spcPts val="1067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101000"/>
        </a:lnSpc>
        <a:spcBef>
          <a:spcPct val="0"/>
        </a:spcBef>
        <a:spcAft>
          <a:spcPts val="783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101000"/>
        </a:lnSpc>
        <a:spcBef>
          <a:spcPct val="0"/>
        </a:spcBef>
        <a:spcAft>
          <a:spcPts val="527"/>
        </a:spcAft>
        <a:buClr>
          <a:srgbClr val="000000"/>
        </a:buClr>
        <a:buSzPct val="100000"/>
        <a:buFont typeface="Times New Roman" pitchFamily="16" charset="0"/>
        <a:defRPr sz="17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101000"/>
        </a:lnSpc>
        <a:spcBef>
          <a:spcPct val="0"/>
        </a:spcBef>
        <a:spcAft>
          <a:spcPts val="27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101000"/>
        </a:lnSpc>
        <a:spcBef>
          <a:spcPct val="0"/>
        </a:spcBef>
        <a:spcAft>
          <a:spcPts val="27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101000"/>
        </a:lnSpc>
        <a:spcBef>
          <a:spcPct val="0"/>
        </a:spcBef>
        <a:spcAft>
          <a:spcPts val="27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101000"/>
        </a:lnSpc>
        <a:spcBef>
          <a:spcPct val="0"/>
        </a:spcBef>
        <a:spcAft>
          <a:spcPts val="27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101000"/>
        </a:lnSpc>
        <a:spcBef>
          <a:spcPct val="0"/>
        </a:spcBef>
        <a:spcAft>
          <a:spcPts val="27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39750" y="346075"/>
            <a:ext cx="9721850" cy="1439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9750" y="2016125"/>
            <a:ext cx="9721850" cy="5702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39750" y="8008938"/>
            <a:ext cx="2520950" cy="460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5A6AF-F31C-4161-B994-798EABAFA267}" type="datetimeFigureOut">
              <a:rPr lang="pt-BR" smtClean="0"/>
              <a:pPr/>
              <a:t>27/02/2020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690938" y="8008938"/>
            <a:ext cx="3419475" cy="460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740650" y="8008938"/>
            <a:ext cx="2520950" cy="460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C1F5E-FE6F-4358-A06B-8AD324EF9B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8456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40918" y="162804"/>
            <a:ext cx="9557920" cy="16419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739550" y="7868308"/>
            <a:ext cx="2359288" cy="4347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3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BC59C04E-C734-48F8-8CB2-A25BFB700155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918" y="2022932"/>
            <a:ext cx="9557920" cy="55370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6990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eaLnBrk="0" fontAlgn="base" hangingPunct="0">
        <a:lnSpc>
          <a:spcPct val="81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eaLnBrk="0" fontAlgn="base" hangingPunct="0">
        <a:lnSpc>
          <a:spcPct val="81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eaLnBrk="0" fontAlgn="base" hangingPunct="0">
        <a:lnSpc>
          <a:spcPct val="81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0919" y="162805"/>
            <a:ext cx="9590238" cy="16765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40919" y="2016005"/>
            <a:ext cx="4766202" cy="5698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9128" y="0"/>
            <a:ext cx="4643730" cy="39488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164074" rIns="97200" bIns="50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739551" y="7868308"/>
            <a:ext cx="2391606" cy="469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7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937A4D62-AE47-4C55-9024-D64D1B46FD85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87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739551" y="7868308"/>
            <a:ext cx="2391606" cy="469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7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DEC32CFC-1FA2-42F8-AE94-96866BAD9DE5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40918" y="344661"/>
            <a:ext cx="9593640" cy="13162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918" y="2022933"/>
            <a:ext cx="9593640" cy="5573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8709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87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0919" y="162805"/>
            <a:ext cx="9590238" cy="16765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40918" y="2016005"/>
            <a:ext cx="9714412" cy="5698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739551" y="7868308"/>
            <a:ext cx="2391606" cy="4693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7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641FBB6E-EBEF-41FE-B0D9-A18B1A10F1B5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918" y="2022933"/>
            <a:ext cx="9593640" cy="5573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8709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87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360612" y="413940"/>
            <a:ext cx="10078426" cy="780595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 scaled="1"/>
          </a:gradFill>
          <a:ln w="2160">
            <a:solidFill>
              <a:srgbClr val="A4A4A3"/>
            </a:solidFill>
            <a:miter lim="800000"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493290" y="547301"/>
            <a:ext cx="9811368" cy="691053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A1A1A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93650" y="6281830"/>
            <a:ext cx="9540908" cy="11950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48600" rIns="97200" bIns="486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258" y="0"/>
            <a:ext cx="4521258" cy="393709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48600" rIns="97200" bIns="48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616702" y="0"/>
            <a:ext cx="4645432" cy="5530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marL="342900" indent="-305181">
              <a:lnSpc>
                <a:spcPct val="102000"/>
              </a:lnSpc>
              <a:spcAft>
                <a:spcPts val="1539"/>
              </a:spcAft>
              <a:buFont typeface="Wingdings" charset="2"/>
              <a:buChar char="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Clique para editar o formato do texto da estrutura de tópicos</a:t>
            </a:r>
          </a:p>
          <a:p>
            <a:pPr marL="809244" lvl="1" indent="-277749">
              <a:lnSpc>
                <a:spcPct val="102000"/>
              </a:lnSpc>
              <a:spcAft>
                <a:spcPts val="1229"/>
              </a:spcAft>
              <a:buFont typeface="Wingdings" charset="2"/>
              <a:buChar char="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2º Nível da estrutura de tópicos</a:t>
            </a:r>
          </a:p>
          <a:p>
            <a:pPr marL="1273874" lvl="2">
              <a:lnSpc>
                <a:spcPct val="102000"/>
              </a:lnSpc>
              <a:spcAft>
                <a:spcPts val="905"/>
              </a:spcAft>
              <a:buFont typeface="Symbol" pitchFamily="16" charset="2"/>
              <a:buChar char="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3º Nível da estrutura de tópicos</a:t>
            </a:r>
          </a:p>
          <a:p>
            <a:pPr marL="1741932" lvl="3" indent="-118301">
              <a:lnSpc>
                <a:spcPct val="102000"/>
              </a:lnSpc>
              <a:spcAft>
                <a:spcPts val="621"/>
              </a:spcAft>
              <a:buFont typeface="Wingdings" charset="2"/>
              <a:buChar char="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4º Nível da estrutura de tópicos</a:t>
            </a:r>
          </a:p>
          <a:p>
            <a:pPr lvl="4" indent="-209169">
              <a:lnSpc>
                <a:spcPct val="102000"/>
              </a:lnSpc>
              <a:spcAft>
                <a:spcPts val="297"/>
              </a:spcAft>
              <a:buFont typeface="Symbol" pitchFamily="16" charset="2"/>
              <a:buChar char="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5º Nível da estrutura de tópicos</a:t>
            </a:r>
          </a:p>
          <a:p>
            <a:pPr lvl="4" indent="-209169">
              <a:lnSpc>
                <a:spcPct val="102000"/>
              </a:lnSpc>
              <a:spcAft>
                <a:spcPts val="297"/>
              </a:spcAft>
              <a:buFont typeface="Symbol" pitchFamily="16" charset="2"/>
              <a:buChar char="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6º Nível da estrutura de tópicos</a:t>
            </a:r>
          </a:p>
          <a:p>
            <a:pPr lvl="4" indent="-209169">
              <a:lnSpc>
                <a:spcPct val="102000"/>
              </a:lnSpc>
              <a:spcAft>
                <a:spcPts val="297"/>
              </a:spcAft>
              <a:buFont typeface="Symbol" pitchFamily="16" charset="2"/>
              <a:buChar char="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7º Nível da estrutura de tópicos</a:t>
            </a:r>
          </a:p>
          <a:p>
            <a:pPr lvl="4" indent="-209169">
              <a:lnSpc>
                <a:spcPct val="102000"/>
              </a:lnSpc>
              <a:spcAft>
                <a:spcPts val="297"/>
              </a:spcAft>
              <a:buFont typeface="Symbol" pitchFamily="16" charset="2"/>
              <a:buChar char="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8º Nível da estrutura de tópicos</a:t>
            </a:r>
          </a:p>
          <a:p>
            <a:pPr marL="342900" indent="-305181">
              <a:lnSpc>
                <a:spcPct val="102000"/>
              </a:lnSpc>
              <a:spcBef>
                <a:spcPts val="270"/>
              </a:spcBef>
              <a:buClr>
                <a:srgbClr val="F07F09"/>
              </a:buClr>
              <a:buFont typeface="Wingdings 2" pitchFamily="16" charset="2"/>
              <a:buChar char="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800">
                <a:solidFill>
                  <a:srgbClr val="000000"/>
                </a:solidFill>
                <a:latin typeface="Verdana" pitchFamily="32" charset="0"/>
                <a:cs typeface="Arial Unicode MS" charset="0"/>
              </a:rPr>
              <a:t>9º Nível da estrutura de tópicosClique para editar os estilos do texto mestre</a:t>
            </a:r>
          </a:p>
          <a:p>
            <a:pPr marL="809244" lvl="1" indent="-277749">
              <a:lnSpc>
                <a:spcPct val="102000"/>
              </a:lnSpc>
              <a:spcBef>
                <a:spcPts val="270"/>
              </a:spcBef>
              <a:buClr>
                <a:srgbClr val="F07F09"/>
              </a:buClr>
              <a:buFont typeface="Verdana" pitchFamily="32" charset="0"/>
              <a:buChar char="◦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4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Segundo nível</a:t>
            </a:r>
          </a:p>
          <a:p>
            <a:pPr marL="1273874" lvl="2">
              <a:lnSpc>
                <a:spcPct val="102000"/>
              </a:lnSpc>
              <a:spcBef>
                <a:spcPts val="270"/>
              </a:spcBef>
              <a:buClr>
                <a:srgbClr val="ED3742"/>
              </a:buClr>
              <a:buFont typeface="Wingdings 2" pitchFamily="16" charset="2"/>
              <a:buChar char="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 sz="2200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Terceiro nível</a:t>
            </a:r>
          </a:p>
          <a:p>
            <a:pPr marL="1741932" lvl="3" indent="-118301">
              <a:lnSpc>
                <a:spcPct val="102000"/>
              </a:lnSpc>
              <a:spcBef>
                <a:spcPts val="243"/>
              </a:spcBef>
              <a:buClr>
                <a:srgbClr val="ED3742"/>
              </a:buClr>
              <a:buFont typeface="Verdana" pitchFamily="32" charset="0"/>
              <a:buChar char="◦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Quarto nível</a:t>
            </a:r>
          </a:p>
          <a:p>
            <a:pPr lvl="4" indent="-209169">
              <a:lnSpc>
                <a:spcPct val="102000"/>
              </a:lnSpc>
              <a:spcBef>
                <a:spcPts val="270"/>
              </a:spcBef>
              <a:buClr>
                <a:srgbClr val="4A85BF"/>
              </a:buClr>
              <a:buFont typeface="Wingdings 2" pitchFamily="16" charset="2"/>
              <a:buChar char=""/>
              <a:tabLst>
                <a:tab pos="342900" algn="l"/>
                <a:tab pos="826389" algn="l"/>
                <a:tab pos="1311593" algn="l"/>
                <a:tab pos="1796796" algn="l"/>
                <a:tab pos="2282000" algn="l"/>
                <a:tab pos="2767203" algn="l"/>
                <a:tab pos="3252407" algn="l"/>
                <a:tab pos="3737610" algn="l"/>
                <a:tab pos="4222814" algn="l"/>
                <a:tab pos="4708017" algn="l"/>
                <a:tab pos="5193221" algn="l"/>
                <a:tab pos="5678424" algn="l"/>
                <a:tab pos="6163628" algn="l"/>
                <a:tab pos="6648831" algn="l"/>
                <a:tab pos="7134035" algn="l"/>
                <a:tab pos="7619238" algn="l"/>
                <a:tab pos="8104442" algn="l"/>
                <a:tab pos="8589645" algn="l"/>
                <a:tab pos="9074849" algn="l"/>
                <a:tab pos="9560052" algn="l"/>
                <a:tab pos="10045256" algn="l"/>
              </a:tabLst>
            </a:pPr>
            <a:r>
              <a:rPr lang="pt-BR">
                <a:solidFill>
                  <a:srgbClr val="000000"/>
                </a:solidFill>
                <a:latin typeface="Verdana" pitchFamily="32" charset="0"/>
                <a:ea typeface="SimSun" charset="0"/>
                <a:cs typeface="SimSun" charset="0"/>
              </a:rPr>
              <a:t>Quinto nível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460023" y="7700307"/>
            <a:ext cx="2575314" cy="455507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7200" tIns="48600" rIns="97200" bIns="486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0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26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endParaRPr lang="pt-B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7161211" y="7700307"/>
            <a:ext cx="2575314" cy="455507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7200" tIns="48600" rIns="97200" bIns="486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0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26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endParaRPr lang="pt-BR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9860698" y="7700307"/>
            <a:ext cx="415044" cy="914476"/>
          </a:xfrm>
          <a:prstGeom prst="rect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7200" tIns="48600" rIns="97200" bIns="486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buClrTx/>
              <a:buFontTx/>
              <a:buNone/>
              <a:defRPr sz="2600">
                <a:solidFill>
                  <a:srgbClr val="000000"/>
                </a:solidFill>
                <a:latin typeface="+mn-lt"/>
                <a:cs typeface="Lucida Sans Unicode" charset="0"/>
              </a:defRPr>
            </a:lvl1pPr>
          </a:lstStyle>
          <a:p>
            <a:fld id="{1D075EC4-B092-49DB-B610-07B308D0F48C}" type="slidenum">
              <a:rPr lang="pt-BR"/>
              <a:pPr/>
              <a:t>‹nº›</a:t>
            </a:fld>
            <a:fld id="{FFC99896-6E16-41F2-BB8B-1C9C1188D7A6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sldNum="0" hdr="0"/>
  <p:txStyles>
    <p:titleStyle>
      <a:lvl1pPr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9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102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102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102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102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102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102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102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102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102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739550" y="7868308"/>
            <a:ext cx="2408616" cy="486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7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0B3A71AA-D57F-4E83-A500-960B72B4B50C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40919" y="344662"/>
            <a:ext cx="9610650" cy="13336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0919" y="2022933"/>
            <a:ext cx="9610650" cy="55907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8709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87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40918" y="7868307"/>
            <a:ext cx="251918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687768" y="7868307"/>
            <a:ext cx="3422412" cy="600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0918" y="162805"/>
            <a:ext cx="9607248" cy="16938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40919" y="2016005"/>
            <a:ext cx="4766202" cy="56981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9128" y="0"/>
            <a:ext cx="4660740" cy="394887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164074" rIns="97200" bIns="50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  <a:p>
            <a:pPr lvl="4"/>
            <a:r>
              <a:rPr lang="en-GB"/>
              <a:t>8.º Nível da estrutura de tópicos</a:t>
            </a:r>
          </a:p>
          <a:p>
            <a:pPr lvl="4"/>
            <a:r>
              <a:rPr lang="en-GB"/>
              <a:t>9.º Nível da estrutura de tópicos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739550" y="7868308"/>
            <a:ext cx="2408616" cy="4866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7200" tIns="50544" rIns="97200" bIns="50544" numCol="1" anchor="t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87000"/>
              </a:lnSpc>
              <a:buClrTx/>
              <a:buFontTx/>
              <a:buNone/>
              <a:tabLst>
                <a:tab pos="781812" algn="l"/>
                <a:tab pos="1563624" algn="l"/>
                <a:tab pos="2345436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Lucida Sans Unicode" charset="0"/>
              </a:defRPr>
            </a:lvl1pPr>
          </a:lstStyle>
          <a:p>
            <a:fld id="{156F5615-3AAE-41F7-81F1-62C14F7215FD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+mj-lt"/>
          <a:ea typeface="+mj-ea"/>
          <a:cs typeface="+mj-cs"/>
        </a:defRPr>
      </a:lvl1pPr>
      <a:lvl2pPr marL="802386" indent="-308610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23444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72821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221992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715768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3209544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703320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4197096" indent="-246888" algn="ctr" defTabSz="485204" rtl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70332" indent="-370332" algn="l" defTabSz="485204" rtl="0" fontAlgn="base" hangingPunct="0">
        <a:lnSpc>
          <a:spcPct val="87000"/>
        </a:lnSpc>
        <a:spcBef>
          <a:spcPct val="0"/>
        </a:spcBef>
        <a:spcAft>
          <a:spcPts val="1539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000000"/>
          </a:solidFill>
          <a:latin typeface="+mn-lt"/>
          <a:ea typeface="+mn-ea"/>
          <a:cs typeface="+mn-cs"/>
        </a:defRPr>
      </a:lvl1pPr>
      <a:lvl2pPr marL="802386" indent="-308610" algn="l" defTabSz="485204" rtl="0" fontAlgn="base" hangingPunct="0">
        <a:lnSpc>
          <a:spcPct val="87000"/>
        </a:lnSpc>
        <a:spcBef>
          <a:spcPct val="0"/>
        </a:spcBef>
        <a:spcAft>
          <a:spcPts val="1229"/>
        </a:spcAft>
        <a:buClr>
          <a:srgbClr val="000000"/>
        </a:buClr>
        <a:buSzPct val="100000"/>
        <a:buFont typeface="Times New Roman" pitchFamily="16" charset="0"/>
        <a:defRPr sz="3000">
          <a:solidFill>
            <a:srgbClr val="000000"/>
          </a:solidFill>
          <a:latin typeface="+mn-lt"/>
          <a:ea typeface="+mn-ea"/>
          <a:cs typeface="+mn-cs"/>
        </a:defRPr>
      </a:lvl2pPr>
      <a:lvl3pPr marL="1234440" indent="-246888" algn="l" defTabSz="485204" rtl="0" fontAlgn="base" hangingPunct="0">
        <a:lnSpc>
          <a:spcPct val="87000"/>
        </a:lnSpc>
        <a:spcBef>
          <a:spcPct val="0"/>
        </a:spcBef>
        <a:spcAft>
          <a:spcPts val="90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728216" indent="-246888" algn="l" defTabSz="485204" rtl="0" fontAlgn="base" hangingPunct="0">
        <a:lnSpc>
          <a:spcPct val="87000"/>
        </a:lnSpc>
        <a:spcBef>
          <a:spcPct val="0"/>
        </a:spcBef>
        <a:spcAft>
          <a:spcPts val="62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4pPr>
      <a:lvl5pPr marL="2221992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5pPr>
      <a:lvl6pPr marL="2715768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6pPr>
      <a:lvl7pPr marL="3209544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7pPr>
      <a:lvl8pPr marL="3703320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8pPr>
      <a:lvl9pPr marL="4197096" indent="-246888" algn="l" defTabSz="485204" rtl="0" fontAlgn="base" hangingPunct="0">
        <a:lnSpc>
          <a:spcPct val="87000"/>
        </a:lnSpc>
        <a:spcBef>
          <a:spcPct val="0"/>
        </a:spcBef>
        <a:spcAft>
          <a:spcPts val="297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55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32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5104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880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656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432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50208" algn="l" defTabSz="98755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5" Type="http://schemas.openxmlformats.org/officeDocument/2006/relationships/chart" Target="../charts/char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155" y="1427951"/>
            <a:ext cx="1368152" cy="15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m para linhas onduladas sem fund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76" y="-99"/>
            <a:ext cx="10801349" cy="11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linhas onduladas sem fund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488733"/>
            <a:ext cx="10801349" cy="111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" y="118683"/>
            <a:ext cx="10801350" cy="529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7200" tIns="122472" rIns="97200" bIns="50544">
            <a:spAutoFit/>
          </a:bodyPr>
          <a:lstStyle/>
          <a:p>
            <a:pPr algn="ctr" hangingPunct="1">
              <a:lnSpc>
                <a:spcPct val="96000"/>
              </a:lnSpc>
              <a:spcBef>
                <a:spcPts val="1391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pt-BR" sz="2400" b="1" dirty="0">
                <a:latin typeface="Arial Black" pitchFamily="32" charset="0"/>
                <a:cs typeface="Arial Unicode MS" charset="0"/>
              </a:rPr>
              <a:t>PREFEITURA DE ITAGUAÍ - SECRETARIA MUNICIPAL DE SAÚDE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31397" y="7936423"/>
            <a:ext cx="9610650" cy="552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159019" rIns="97200" bIns="50544">
            <a:spAutoFit/>
          </a:bodyPr>
          <a:lstStyle/>
          <a:p>
            <a:pPr algn="ctr" hangingPunct="1">
              <a:lnSpc>
                <a:spcPct val="79000"/>
              </a:lnSpc>
              <a:spcBef>
                <a:spcPts val="135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GB" sz="2800" b="1" dirty="0" err="1">
                <a:latin typeface="Times New Roman" pitchFamily="16" charset="0"/>
                <a:cs typeface="Arial Unicode MS" charset="0"/>
              </a:rPr>
              <a:t>Período</a:t>
            </a:r>
            <a:r>
              <a:rPr lang="en-GB" sz="2800" b="1" dirty="0">
                <a:latin typeface="Times New Roman" pitchFamily="16" charset="0"/>
                <a:cs typeface="Arial Unicode MS" charset="0"/>
              </a:rPr>
              <a:t>: 01 de </a:t>
            </a:r>
            <a:r>
              <a:rPr lang="en-GB" sz="2800" b="1" dirty="0" err="1" smtClean="0">
                <a:latin typeface="Times New Roman" pitchFamily="16" charset="0"/>
                <a:cs typeface="Arial Unicode MS" charset="0"/>
              </a:rPr>
              <a:t>setembro</a:t>
            </a:r>
            <a:r>
              <a:rPr lang="en-GB" sz="2800" b="1" dirty="0" smtClean="0">
                <a:latin typeface="Times New Roman" pitchFamily="16" charset="0"/>
                <a:cs typeface="Arial Unicode MS" charset="0"/>
              </a:rPr>
              <a:t> </a:t>
            </a:r>
            <a:r>
              <a:rPr lang="en-GB" sz="2800" b="1" dirty="0">
                <a:latin typeface="Times New Roman" pitchFamily="16" charset="0"/>
                <a:cs typeface="Arial Unicode MS" charset="0"/>
              </a:rPr>
              <a:t>a 31 de </a:t>
            </a:r>
            <a:r>
              <a:rPr lang="en-GB" sz="2800" b="1" dirty="0" err="1" smtClean="0">
                <a:latin typeface="Times New Roman" pitchFamily="16" charset="0"/>
                <a:cs typeface="Arial Unicode MS" charset="0"/>
              </a:rPr>
              <a:t>dezembro</a:t>
            </a:r>
            <a:r>
              <a:rPr lang="en-GB" sz="2800" b="1" dirty="0" smtClean="0">
                <a:latin typeface="Times New Roman" pitchFamily="16" charset="0"/>
                <a:cs typeface="Arial Unicode MS" charset="0"/>
              </a:rPr>
              <a:t> de 2019 </a:t>
            </a:r>
            <a:endParaRPr lang="en-GB" sz="2800" b="1" dirty="0">
              <a:latin typeface="Times New Roman" pitchFamily="16" charset="0"/>
              <a:cs typeface="Arial Unicode MS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60115" y="6120581"/>
            <a:ext cx="10225136" cy="1301973"/>
          </a:xfrm>
          <a:prstGeom prst="rect">
            <a:avLst/>
          </a:prstGeom>
        </p:spPr>
        <p:txBody>
          <a:bodyPr wrap="square" lIns="98755" tIns="49378" rIns="98755" bIns="49378">
            <a:spAutoFit/>
          </a:bodyPr>
          <a:lstStyle/>
          <a:p>
            <a:pPr algn="just"/>
            <a:endParaRPr lang="pt-BR" sz="1400" dirty="0">
              <a:solidFill>
                <a:schemeClr val="tx1"/>
              </a:solidFill>
            </a:endParaRPr>
          </a:p>
          <a:p>
            <a:pPr algn="just"/>
            <a:r>
              <a:rPr lang="pt-BR" sz="1400" dirty="0">
                <a:solidFill>
                  <a:schemeClr val="tx1"/>
                </a:solidFill>
              </a:rPr>
              <a:t>“ Considerando a Lei Complementar nº 141, de 13 de janeiro de 2012, que regulamenta o § 3</a:t>
            </a:r>
            <a:r>
              <a:rPr lang="pt-BR" sz="1400" u="sng" baseline="30000" dirty="0">
                <a:solidFill>
                  <a:schemeClr val="tx1"/>
                </a:solidFill>
              </a:rPr>
              <a:t>o</a:t>
            </a:r>
            <a:r>
              <a:rPr lang="pt-BR" sz="1400" dirty="0">
                <a:solidFill>
                  <a:schemeClr val="tx1"/>
                </a:solidFill>
              </a:rPr>
              <a:t> do art. 198 da Constituição Federal para dispor sobre os valores mínimos a serem aplicados anualmente pela União, Estados, Distrito Federal e Municípios em ações e serviços públicos de saúde; estabelece os critérios de rateio dos recursos de transferências para a saúde e as normas de fiscalização, avaliação e controle das despesas com saúde nas 3 (três) esferas de governo; revoga dispositivos das Leis n</a:t>
            </a:r>
            <a:r>
              <a:rPr lang="pt-BR" sz="1400" u="sng" baseline="30000" dirty="0">
                <a:solidFill>
                  <a:schemeClr val="tx1"/>
                </a:solidFill>
              </a:rPr>
              <a:t>os</a:t>
            </a:r>
            <a:r>
              <a:rPr lang="pt-BR" sz="1400" dirty="0">
                <a:solidFill>
                  <a:schemeClr val="tx1"/>
                </a:solidFill>
              </a:rPr>
              <a:t> 8.080, de 19 de setembro de 1990, e 8.689, de 27 de julho de 1993; e dá outras providências”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032" name="Picture 8" descr="Resultado de imagem para SUS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9027" y="1224037"/>
            <a:ext cx="213211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-28202" y="4752429"/>
            <a:ext cx="10801350" cy="1877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94090" rIns="97200" bIns="50544">
            <a:spAutoFit/>
          </a:bodyPr>
          <a:lstStyle/>
          <a:p>
            <a:pPr algn="ctr" hangingPunct="1">
              <a:lnSpc>
                <a:spcPct val="90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en-GB" sz="1600" b="1" dirty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 AUDIÊNCIA PÚBLICA PARA PRESTAÇÃO DE CONTAS À SOCIEDADE SOBRE A ASSISTÊNCIA À SAÚDE </a:t>
            </a:r>
            <a:r>
              <a:rPr lang="en-GB" sz="1600" b="1" dirty="0" smtClean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1600" b="1" dirty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MUNICÍPIO DE ITAGUAÍ,</a:t>
            </a:r>
          </a:p>
          <a:p>
            <a:pPr algn="ctr" hangingPunct="1">
              <a:lnSpc>
                <a:spcPct val="90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en-GB" sz="2400" b="1" dirty="0" smtClean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3200" b="1" dirty="0" smtClean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3º</a:t>
            </a:r>
            <a:r>
              <a:rPr lang="en-GB" sz="2800" b="1" dirty="0" smtClean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 </a:t>
            </a:r>
            <a:r>
              <a:rPr lang="en-GB" sz="2800" b="1" dirty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QUADRIMESTRE DE </a:t>
            </a:r>
            <a:r>
              <a:rPr lang="en-GB" sz="2800" b="1" dirty="0" smtClean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2019</a:t>
            </a:r>
            <a:endParaRPr lang="en-GB" sz="2000" b="1" dirty="0">
              <a:solidFill>
                <a:srgbClr val="333399"/>
              </a:solidFill>
              <a:latin typeface="Times New Roman" pitchFamily="16" charset="0"/>
              <a:cs typeface="Arial Unicode MS" charset="0"/>
            </a:endParaRPr>
          </a:p>
          <a:p>
            <a:pPr algn="ctr" hangingPunct="1">
              <a:lnSpc>
                <a:spcPct val="90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endParaRPr lang="en-GB" sz="700" b="1" dirty="0">
              <a:solidFill>
                <a:srgbClr val="333399"/>
              </a:solidFill>
              <a:latin typeface="Times New Roman" pitchFamily="16" charset="0"/>
              <a:cs typeface="Arial Unicode MS" charset="0"/>
            </a:endParaRPr>
          </a:p>
          <a:p>
            <a:pPr algn="ctr" hangingPunct="1">
              <a:lnSpc>
                <a:spcPct val="90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en-GB" sz="1600" b="1" dirty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Lei Complementar - 141/2012 </a:t>
            </a:r>
          </a:p>
          <a:p>
            <a:pPr algn="ctr" hangingPunct="1">
              <a:lnSpc>
                <a:spcPct val="90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en-GB" sz="1600" b="1" dirty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		</a:t>
            </a:r>
          </a:p>
          <a:p>
            <a:pPr algn="ctr" hangingPunct="1">
              <a:lnSpc>
                <a:spcPct val="90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en-GB" sz="2200" b="1" dirty="0">
                <a:solidFill>
                  <a:srgbClr val="333399"/>
                </a:solidFill>
                <a:latin typeface="Times New Roman" pitchFamily="16" charset="0"/>
                <a:cs typeface="Arial Unicode MS" charset="0"/>
              </a:rPr>
              <a:t>		</a:t>
            </a:r>
            <a:r>
              <a:rPr lang="en-GB" sz="2200" dirty="0">
                <a:solidFill>
                  <a:srgbClr val="00C060"/>
                </a:solidFill>
                <a:latin typeface="Times New Roman" pitchFamily="16" charset="0"/>
                <a:cs typeface="Arial Unicode MS" charset="0"/>
              </a:rPr>
              <a:t>				</a:t>
            </a:r>
          </a:p>
        </p:txBody>
      </p:sp>
      <p:pic>
        <p:nvPicPr>
          <p:cNvPr id="1029" name="Picture 5" descr="Planejamento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2523" y="1828716"/>
            <a:ext cx="2448272" cy="191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844" y="3193398"/>
            <a:ext cx="2543175" cy="1000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756091" y="4737478"/>
            <a:ext cx="9721216" cy="1872208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 MONTANTE E FONTE DOS RECURSOS  APLICADOS NO PERÍODO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432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2/8</a:t>
            </a:r>
          </a:p>
          <a:p>
            <a:r>
              <a:rPr lang="pt-BR" sz="2400" b="1" dirty="0"/>
              <a:t>2</a:t>
            </a:r>
            <a:r>
              <a:rPr lang="pt-BR" sz="2400" b="1" dirty="0" smtClean="0"/>
              <a:t> </a:t>
            </a:r>
            <a:r>
              <a:rPr lang="pt-BR" sz="2400" b="1" dirty="0"/>
              <a:t>slides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1B22C72-DDC8-4082-87BC-F8C0F1A80C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3858" y="1606707"/>
            <a:ext cx="5645681" cy="270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26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343762" y="78102"/>
            <a:ext cx="8113827" cy="425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15405" y="8208812"/>
            <a:ext cx="225671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Fundo a Fundo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51302"/>
              </p:ext>
            </p:extLst>
          </p:nvPr>
        </p:nvGraphicFramePr>
        <p:xfrm>
          <a:off x="216099" y="1042725"/>
          <a:ext cx="10225136" cy="6532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0224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Relatório do montante dos 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recursos recebidos 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Fundo a Fundo                                                                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º 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Quadrimestre do ano de 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2019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Conta </a:t>
                      </a:r>
                      <a:endParaRPr lang="pt-BR" sz="3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35307" marR="35307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2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PAB fixo 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    966.840,00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2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PAB variável ( ESB, ESF,</a:t>
                      </a:r>
                      <a:r>
                        <a:rPr lang="pt-BR" sz="22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ACS,CEO e PMAQ)</a:t>
                      </a:r>
                      <a:endParaRPr lang="pt-BR" sz="2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 1.040.869,72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1947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Média e Alta Complexidade (MAC)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 4.560.530,60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2287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Piso Fixo de Vigilância em Saúde (PFVS)</a:t>
                      </a:r>
                      <a:endParaRPr lang="pt-BR" sz="22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    431.631,24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2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Piso Fixo de Vig. Sanitária - PFVISA</a:t>
                      </a:r>
                      <a:endParaRPr lang="pt-BR" sz="22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       37.773,90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1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Vigilância, Prevenção e Controle das IST/AIDS e Hepatites Virais</a:t>
                      </a: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       34.000,00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6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Programa de Assistência Farmacêutica</a:t>
                      </a: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R$      233.993,72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88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Gestão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do SUS</a:t>
                      </a:r>
                      <a:endParaRPr lang="pt-BR" sz="22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R$        16.000,00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259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 Fundo a Fundo União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 smtClean="0">
                          <a:latin typeface="Calibri" pitchFamily="34" charset="0"/>
                          <a:cs typeface="Calibri" pitchFamily="34" charset="0"/>
                        </a:rPr>
                        <a:t>R$  </a:t>
                      </a:r>
                      <a:r>
                        <a:rPr lang="pt-BR" sz="2400" b="1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pt-BR" sz="2400" b="1" dirty="0" smtClean="0">
                          <a:latin typeface="Calibri" pitchFamily="34" charset="0"/>
                          <a:cs typeface="Calibri" pitchFamily="34" charset="0"/>
                        </a:rPr>
                        <a:t>7.321.639,18</a:t>
                      </a:r>
                      <a:endParaRPr lang="pt-BR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88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Repasses Estaduais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R$  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2.445.555,00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7366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geral 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5307" marR="35307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</a:t>
                      </a:r>
                      <a:r>
                        <a:rPr lang="pt-BR" sz="2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9.767.194,18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2403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8460" y="8376814"/>
            <a:ext cx="225671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Sistema </a:t>
            </a:r>
            <a:r>
              <a:rPr lang="pt-BR" sz="1200" b="1" i="1" dirty="0" err="1"/>
              <a:t>BethaSapo</a:t>
            </a:r>
            <a:endParaRPr lang="pt-BR" sz="1200" b="1" i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9857108"/>
              </p:ext>
            </p:extLst>
          </p:nvPr>
        </p:nvGraphicFramePr>
        <p:xfrm>
          <a:off x="73" y="56277"/>
          <a:ext cx="10801276" cy="8440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2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/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282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3298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Despesas pagas do 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3º 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Quadrimestre do ano de 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2019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CONTA 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Recurso </a:t>
                      </a: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Federal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Recurso</a:t>
                      </a:r>
                      <a:r>
                        <a:rPr lang="pt-BR" sz="15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Estadual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Ordinários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Royalties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Impostos/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transferências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1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Vencimentos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e</a:t>
                      </a: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vantagens Fixas e encargos sociais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3.814.335,60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27.685.330,00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2.117.510,86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33.617.176,46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Material de Consumo</a:t>
                      </a: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1.867.375,25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744.762,07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447.353,98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68.561,51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3.128.052,81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1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Material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Distribuição Gratuita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106.720,68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93.320,72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200.041,40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1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Serviço de Terceiro - Pessoa Física</a:t>
                      </a: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84.865,64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111.063,02</a:t>
                      </a: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195.928,66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1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Serviço de Terceiro - Pessoa Jurídica</a:t>
                      </a: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1.181.140,16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 smtClean="0">
                          <a:latin typeface="Calibri" pitchFamily="34" charset="0"/>
                        </a:rPr>
                        <a:t>19.198,41</a:t>
                      </a:r>
                      <a:endParaRPr lang="pt-BR" sz="1500" b="1" dirty="0">
                        <a:latin typeface="Calibri" pitchFamily="34" charset="0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374.821,81</a:t>
                      </a: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6.210,28</a:t>
                      </a: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1.581.370,66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20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Outras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Despesas Correntes  -  Auxílio Transporte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545.134,56</a:t>
                      </a: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545.134,56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20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Outras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Despesas Correntes  -  Auxílio  Alimentação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457.930,05</a:t>
                      </a: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-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457.930,05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2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Bloqueio Judiciais (Exercício Anterior)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304.974,48</a:t>
                      </a: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304.974,48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01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Sentenças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Judiciais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535.413,30</a:t>
                      </a: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535.413,30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91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Obrigação Tributária (PASEP)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dirty="0" smtClean="0"/>
                        <a:t>-</a:t>
                      </a:r>
                      <a:endParaRPr lang="pt-BR" sz="1500" dirty="0"/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-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42.215,20</a:t>
                      </a: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42.215,20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491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Despesas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6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Exer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. Anteriores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172.628,60</a:t>
                      </a: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 smtClean="0">
                          <a:latin typeface="Calibri" pitchFamily="34" charset="0"/>
                        </a:rPr>
                        <a:t>-</a:t>
                      </a:r>
                      <a:endParaRPr lang="pt-BR" sz="1500" b="1" dirty="0"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 smtClean="0">
                          <a:latin typeface="Calibri" pitchFamily="34" charset="0"/>
                        </a:rPr>
                        <a:t>-</a:t>
                      </a:r>
                      <a:endParaRPr lang="pt-BR" sz="1500" b="1" dirty="0"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4.558,52</a:t>
                      </a: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177.187,12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91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Despesa de Capital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194.452,10</a:t>
                      </a: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 smtClean="0">
                          <a:latin typeface="Calibri" pitchFamily="34" charset="0"/>
                        </a:rPr>
                        <a:t>159.880,00</a:t>
                      </a:r>
                      <a:endParaRPr lang="pt-BR" sz="1500" b="1" dirty="0"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1500" b="1" dirty="0" smtClean="0">
                          <a:latin typeface="Calibri" pitchFamily="34" charset="0"/>
                        </a:rPr>
                        <a:t>-</a:t>
                      </a:r>
                      <a:endParaRPr lang="pt-BR" sz="1500" b="1" dirty="0"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216.074,33</a:t>
                      </a: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570.406,43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491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Restos Pagos</a:t>
                      </a: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124.480,99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1.476,95</a:t>
                      </a: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-</a:t>
                      </a:r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8063" marR="8063" marT="756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  125.957,94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95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 </a:t>
                      </a:r>
                    </a:p>
                  </a:txBody>
                  <a:tcPr marL="36842" marR="36842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7.545.999,02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923.840,48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27.686.806,95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1.496.180,17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3.828.962,45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41.481.789,07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200283" y="4824437"/>
            <a:ext cx="6048672" cy="602418"/>
          </a:xfrm>
          <a:prstGeom prst="rect">
            <a:avLst/>
          </a:prstGeom>
        </p:spPr>
        <p:txBody>
          <a:bodyPr lIns="98755" tIns="49378" rIns="98755" bIns="49378"/>
          <a:lstStyle>
            <a:lvl1pPr algn="l" rtl="0" eaLnBrk="1" latinLnBrk="0" hangingPunct="1">
              <a:spcBef>
                <a:spcPct val="0"/>
              </a:spcBef>
              <a:buNone/>
              <a:defRPr kumimoji="0" sz="46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5000" dirty="0"/>
              <a:t>ASSISTÊNCIA FARMACÊUTICA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432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3/8</a:t>
            </a:r>
          </a:p>
          <a:p>
            <a:r>
              <a:rPr lang="pt-BR" sz="2400" b="1" dirty="0"/>
              <a:t>3 slides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9FEAC240-CF8B-4604-973E-6CA6A4463C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5063" y="1089210"/>
            <a:ext cx="5191224" cy="353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817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25874" y="8569753"/>
            <a:ext cx="4849552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221507" y="710105"/>
            <a:ext cx="8159698" cy="703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425438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2469852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3430918" y="6283561"/>
            <a:ext cx="542618" cy="2996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3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4437910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4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5400676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5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366844" y="6160592"/>
            <a:ext cx="462672" cy="400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6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7368732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7</a:t>
            </a: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8374024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8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9338490" y="6120757"/>
            <a:ext cx="462672" cy="42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9</a:t>
            </a:r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xmlns="" val="193973170"/>
              </p:ext>
            </p:extLst>
          </p:nvPr>
        </p:nvGraphicFramePr>
        <p:xfrm>
          <a:off x="-359965" y="752888"/>
          <a:ext cx="11665296" cy="7587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287933"/>
            <a:ext cx="10801350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ts val="2880"/>
              </a:lnSpc>
              <a:spcBef>
                <a:spcPts val="1404"/>
              </a:spcBef>
              <a:spcAft>
                <a:spcPts val="216"/>
              </a:spcAft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pt-BR" sz="2000" b="1" i="1" dirty="0">
                <a:latin typeface="Calibri" pitchFamily="34" charset="0"/>
                <a:ea typeface="SimSun" charset="0"/>
                <a:cs typeface="Arial" pitchFamily="34" charset="0"/>
              </a:rPr>
              <a:t>ASSISTÊNCIA FARMACÊUTICA ENTRADA DE MEDICAMENTOS POR UNIDADES   </a:t>
            </a:r>
            <a:r>
              <a:rPr lang="pt-BR" b="1" i="1" dirty="0">
                <a:latin typeface="Calibri" pitchFamily="34" charset="0"/>
                <a:ea typeface="SimSun" charset="0"/>
                <a:cs typeface="Arial" pitchFamily="34" charset="0"/>
              </a:rPr>
              <a:t>-</a:t>
            </a:r>
            <a:r>
              <a:rPr lang="pt-BR" b="1" i="1" dirty="0" smtClean="0">
                <a:latin typeface="Calibri" pitchFamily="34" charset="0"/>
                <a:ea typeface="SimSun" charset="0"/>
                <a:cs typeface="Arial" pitchFamily="34" charset="0"/>
              </a:rPr>
              <a:t>2019-</a:t>
            </a:r>
            <a:endParaRPr lang="pt-BR" b="1" i="1" dirty="0">
              <a:latin typeface="Calibri" pitchFamily="34" charset="0"/>
              <a:ea typeface="SimSun" charset="0"/>
              <a:cs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276510" y="8206913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CAF/Itaguaí</a:t>
            </a:r>
          </a:p>
        </p:txBody>
      </p:sp>
    </p:spTree>
    <p:extLst>
      <p:ext uri="{BB962C8B-B14F-4D97-AF65-F5344CB8AC3E}">
        <p14:creationId xmlns:p14="http://schemas.microsoft.com/office/powerpoint/2010/main" xmlns="" val="401142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25874" y="8569753"/>
            <a:ext cx="4849552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221507" y="710105"/>
            <a:ext cx="8159698" cy="7031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425438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2469852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3430918" y="6283561"/>
            <a:ext cx="542618" cy="2996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3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4437910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4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5400676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5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366844" y="6160592"/>
            <a:ext cx="462672" cy="400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6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7368732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7</a:t>
            </a: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8374024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8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9338490" y="6120757"/>
            <a:ext cx="462672" cy="42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9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88107" y="359941"/>
            <a:ext cx="9947643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ct val="100000"/>
              </a:lnSpc>
              <a:spcBef>
                <a:spcPts val="1404"/>
              </a:spcBef>
              <a:spcAft>
                <a:spcPts val="216"/>
              </a:spcAft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pt-BR" sz="2000" b="1" i="1" dirty="0">
                <a:latin typeface="Calibri" pitchFamily="34" charset="0"/>
                <a:ea typeface="SimSun" charset="0"/>
                <a:cs typeface="Arial" pitchFamily="34" charset="0"/>
              </a:rPr>
              <a:t>ASSISTÊNCIA FARMACÊUTICA  ENTRADA DE CORRELATOS POR UNIDADES - </a:t>
            </a:r>
            <a:r>
              <a:rPr lang="pt-BR" sz="2000" b="1" i="1" dirty="0" smtClean="0">
                <a:latin typeface="Calibri" pitchFamily="34" charset="0"/>
                <a:ea typeface="SimSun" charset="0"/>
                <a:cs typeface="Arial" pitchFamily="34" charset="0"/>
              </a:rPr>
              <a:t>2019</a:t>
            </a:r>
            <a:endParaRPr lang="pt-BR" sz="2000" b="1" i="1" dirty="0">
              <a:latin typeface="Calibri" pitchFamily="34" charset="0"/>
              <a:ea typeface="SimSun" charset="0"/>
              <a:cs typeface="Arial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009" y="6768653"/>
            <a:ext cx="1623191" cy="106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221093" y="8305706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CAF/Itaguaí</a:t>
            </a:r>
          </a:p>
        </p:txBody>
      </p:sp>
      <p:graphicFrame>
        <p:nvGraphicFramePr>
          <p:cNvPr id="20" name="Gráfico 19"/>
          <p:cNvGraphicFramePr/>
          <p:nvPr>
            <p:extLst>
              <p:ext uri="{D42A27DB-BD31-4B8C-83A1-F6EECF244321}">
                <p14:modId xmlns:p14="http://schemas.microsoft.com/office/powerpoint/2010/main" xmlns="" val="1019152637"/>
              </p:ext>
            </p:extLst>
          </p:nvPr>
        </p:nvGraphicFramePr>
        <p:xfrm>
          <a:off x="-359965" y="575965"/>
          <a:ext cx="11377264" cy="7868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25141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466075" y="6950368"/>
            <a:ext cx="8590050" cy="737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xmlns="" val="4266699662"/>
              </p:ext>
            </p:extLst>
          </p:nvPr>
        </p:nvGraphicFramePr>
        <p:xfrm>
          <a:off x="144091" y="1141319"/>
          <a:ext cx="10513168" cy="654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52683" y="329784"/>
            <a:ext cx="9649072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000" b="1" i="1" dirty="0">
                <a:latin typeface="Calibri" pitchFamily="34" charset="0"/>
                <a:ea typeface="SimSun" charset="0"/>
                <a:cs typeface="Arial" pitchFamily="34" charset="0"/>
              </a:rPr>
              <a:t>ASSISTÊNCIA FARMACÊUTICA </a:t>
            </a:r>
            <a:r>
              <a:rPr lang="en-US" sz="2000" b="1" i="1" dirty="0">
                <a:latin typeface="Calibri" pitchFamily="34" charset="0"/>
                <a:ea typeface="Calibri" pitchFamily="32" charset="0"/>
                <a:cs typeface="Calibri" pitchFamily="32" charset="0"/>
              </a:rPr>
              <a:t>TOTAL DE RECEITAS ATENDIDAS EM </a:t>
            </a:r>
            <a:r>
              <a:rPr lang="en-US" sz="2000" b="1" i="1" dirty="0" smtClean="0">
                <a:latin typeface="Calibri" pitchFamily="34" charset="0"/>
                <a:ea typeface="Calibri" pitchFamily="32" charset="0"/>
                <a:cs typeface="Calibri" pitchFamily="32" charset="0"/>
              </a:rPr>
              <a:t>2019</a:t>
            </a:r>
            <a:endParaRPr lang="en-US" sz="2000" b="1" i="1" dirty="0">
              <a:latin typeface="Calibri" pitchFamily="34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4289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4091" y="8211687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DABS/Itaguaí</a:t>
            </a:r>
          </a:p>
        </p:txBody>
      </p:sp>
    </p:spTree>
    <p:extLst>
      <p:ext uri="{BB962C8B-B14F-4D97-AF65-F5344CB8AC3E}">
        <p14:creationId xmlns:p14="http://schemas.microsoft.com/office/powerpoint/2010/main" xmlns="" val="3910665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723775" y="4829120"/>
            <a:ext cx="9353800" cy="746434"/>
          </a:xfrm>
          <a:prstGeom prst="rect">
            <a:avLst/>
          </a:prstGeom>
        </p:spPr>
        <p:txBody>
          <a:bodyPr lIns="98755" tIns="49378" rIns="98755" bIns="49378"/>
          <a:lstStyle>
            <a:lvl1pPr algn="l" rtl="0" eaLnBrk="1" latinLnBrk="0" hangingPunct="1">
              <a:spcBef>
                <a:spcPct val="0"/>
              </a:spcBef>
              <a:buNone/>
              <a:defRPr kumimoji="0" sz="46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dirty="0"/>
              <a:t>SERVIÇOS INTERNOS E CONTRATUALIZADOS DA SMS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4/8</a:t>
            </a:r>
          </a:p>
          <a:p>
            <a:r>
              <a:rPr lang="pt-BR" sz="2400" b="1" dirty="0" smtClean="0"/>
              <a:t>8 slides</a:t>
            </a:r>
            <a:endParaRPr lang="pt-BR" sz="2400" b="1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DF4E7B76-150E-47BD-8ECB-3AB5D43CB8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2443" y="1080021"/>
            <a:ext cx="3888432" cy="374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829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9" name="Text Box 45"/>
          <p:cNvSpPr txBox="1">
            <a:spLocks noChangeArrowheads="1"/>
          </p:cNvSpPr>
          <p:nvPr/>
        </p:nvSpPr>
        <p:spPr bwMode="auto">
          <a:xfrm>
            <a:off x="576139" y="359941"/>
            <a:ext cx="9450756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3981" rIns="97200" bIns="48600" anchor="ctr"/>
          <a:lstStyle/>
          <a:p>
            <a:pPr algn="ctr">
              <a:lnSpc>
                <a:spcPct val="87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>
                <a:latin typeface="Calibri" pitchFamily="34" charset="0"/>
                <a:cs typeface="Arial Unicode MS" charset="0"/>
              </a:rPr>
              <a:t>TSE – TRANSPORTE SANITÁRIO ELETIVO- </a:t>
            </a: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2019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7891811"/>
              </p:ext>
            </p:extLst>
          </p:nvPr>
        </p:nvGraphicFramePr>
        <p:xfrm>
          <a:off x="288106" y="980467"/>
          <a:ext cx="10225136" cy="246477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1717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5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4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866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64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4587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TSE – SERVIÇO PRÓPRIO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PERÍODO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046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1º Quadr.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3º</a:t>
                      </a:r>
                      <a:r>
                        <a:rPr lang="pt-BR" sz="2300" b="1" baseline="0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2300" b="1" dirty="0">
                        <a:solidFill>
                          <a:srgbClr val="FFFF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80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ACOMPANHANTES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427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391</a:t>
                      </a: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380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1.198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39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PACIENTES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623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680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528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1.831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</a:p>
                  </a:txBody>
                  <a:tcPr marL="73483" marR="73483" marT="0" marB="0" anchor="ctr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1.050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1.071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908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3.029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40235" y="78160"/>
            <a:ext cx="8113827" cy="425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1093770" y="3312269"/>
            <a:ext cx="8613810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3981" rIns="97200" bIns="48600"/>
          <a:lstStyle/>
          <a:p>
            <a:pPr algn="ctr">
              <a:lnSpc>
                <a:spcPct val="87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 Unicode MS" charset="0"/>
              </a:rPr>
              <a:t>CADSUS - CADASTROS NOVOS E SEGUNDA VIA</a:t>
            </a:r>
          </a:p>
          <a:p>
            <a:pPr algn="ctr">
              <a:lnSpc>
                <a:spcPct val="87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pt-BR" sz="2400" b="1" i="1" dirty="0">
              <a:solidFill>
                <a:schemeClr val="accent5">
                  <a:lumMod val="50000"/>
                </a:schemeClr>
              </a:solidFill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8613613"/>
              </p:ext>
            </p:extLst>
          </p:nvPr>
        </p:nvGraphicFramePr>
        <p:xfrm>
          <a:off x="288108" y="3672309"/>
          <a:ext cx="10225134" cy="1411806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1197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79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4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422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08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4587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CADSUS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PERÍODO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038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cs typeface="Arial" pitchFamily="34" charset="0"/>
                        </a:rPr>
                        <a:t>1º Quadr.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 Quadr.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3º Quadr.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CIDADÃO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2.246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3.418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6.633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Arial" pitchFamily="34" charset="0"/>
                        </a:rPr>
                        <a:t>12.297</a:t>
                      </a:r>
                      <a:endParaRPr lang="pt-BR" sz="2800" b="1" dirty="0">
                        <a:solidFill>
                          <a:srgbClr val="FF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8986846"/>
              </p:ext>
            </p:extLst>
          </p:nvPr>
        </p:nvGraphicFramePr>
        <p:xfrm>
          <a:off x="360115" y="5472509"/>
          <a:ext cx="10153128" cy="246477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0756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3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66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56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16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4980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Ouvidoria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PERÍODO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978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cs typeface="Arial" pitchFamily="34" charset="0"/>
                        </a:rPr>
                        <a:t>1ª Quadr.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3º</a:t>
                      </a:r>
                      <a:r>
                        <a:rPr lang="pt-BR" sz="2300" b="1" baseline="0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2300" b="1" dirty="0">
                        <a:solidFill>
                          <a:srgbClr val="FFFF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81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SMS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150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176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146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472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6386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HMSFX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32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32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923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</a:p>
                  </a:txBody>
                  <a:tcPr marL="73483" marR="73483" marT="0" marB="0" anchor="ctr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182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176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146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504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675297" y="5040461"/>
            <a:ext cx="9450756" cy="4778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3981" rIns="97200" bIns="48600"/>
          <a:lstStyle/>
          <a:p>
            <a:pPr algn="ctr">
              <a:lnSpc>
                <a:spcPct val="87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cs typeface="Arial Unicode MS" charset="0"/>
              </a:rPr>
              <a:t>OUVIDORIA DA SAÚDE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7617" y="8346986"/>
            <a:ext cx="2785235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CRAAC/Ouvidoria Itaguaí</a:t>
            </a:r>
          </a:p>
        </p:txBody>
      </p:sp>
    </p:spTree>
    <p:extLst>
      <p:ext uri="{BB962C8B-B14F-4D97-AF65-F5344CB8AC3E}">
        <p14:creationId xmlns:p14="http://schemas.microsoft.com/office/powerpoint/2010/main" xmlns="" val="68249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348669" y="1515116"/>
            <a:ext cx="10029096" cy="100506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2208" rIns="97200" bIns="48600"/>
          <a:lstStyle/>
          <a:p>
            <a:pPr algn="ctr">
              <a:lnSpc>
                <a:spcPct val="95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30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DEMONSTRATIVO  DE PROCEDIMENTOS REALIZADOS  PELAS EMPRESAS CONTRATUALIZADAS – CLÍNICA GAMIR - </a:t>
            </a:r>
            <a:r>
              <a:rPr lang="pt-BR" sz="30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2019</a:t>
            </a:r>
            <a:endParaRPr lang="pt-BR" sz="3000" b="1" i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8199836"/>
              </p:ext>
            </p:extLst>
          </p:nvPr>
        </p:nvGraphicFramePr>
        <p:xfrm>
          <a:off x="900176" y="3460392"/>
          <a:ext cx="8964995" cy="324201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4023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41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01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81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4587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PROCEDIMENTO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CLINICA GAMIR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4587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 pitchFamily="34" charset="0"/>
                          <a:cs typeface="Arial" pitchFamily="34" charset="0"/>
                        </a:rPr>
                        <a:t>1º Quadr.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 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3º </a:t>
                      </a:r>
                      <a:r>
                        <a:rPr lang="pt-BR" sz="2300" b="1" baseline="0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2300" b="1" dirty="0">
                        <a:solidFill>
                          <a:srgbClr val="FFFF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Densitometria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35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23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58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Mamografia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14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37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51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Tomografia computadorizada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248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120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368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</a:p>
                  </a:txBody>
                  <a:tcPr marL="73483" marR="73483" marT="0" marB="0" anchor="ctr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297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180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Arial" pitchFamily="34" charset="0"/>
                        </a:rPr>
                        <a:t>477</a:t>
                      </a:r>
                      <a:endParaRPr lang="pt-BR" sz="2800" b="1" dirty="0">
                        <a:solidFill>
                          <a:srgbClr val="FF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24211" y="78160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82699" y="8244214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CRAAC/Itaguaí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60115" y="19134"/>
            <a:ext cx="9567380" cy="1187454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lang="pt-BR" sz="1400" b="1" dirty="0">
                <a:latin typeface="Calibri" pitchFamily="34" charset="0"/>
              </a:rPr>
              <a:t>ESTADO DO RIO DE JANEIRO</a:t>
            </a:r>
            <a:endParaRPr lang="pt-BR" sz="1400" dirty="0">
              <a:latin typeface="Calibri" pitchFamily="34" charset="0"/>
            </a:endParaRPr>
          </a:p>
          <a:p>
            <a:pPr algn="ctr"/>
            <a:r>
              <a:rPr lang="pt-BR" sz="1400" b="1" dirty="0">
                <a:latin typeface="Calibri" pitchFamily="34" charset="0"/>
              </a:rPr>
              <a:t>PREFEITURA MUNICIPAL DE ITAGUAÍ</a:t>
            </a:r>
            <a:endParaRPr lang="pt-BR" sz="1400" dirty="0">
              <a:latin typeface="Calibri" pitchFamily="34" charset="0"/>
            </a:endParaRPr>
          </a:p>
          <a:p>
            <a:pPr algn="ctr"/>
            <a:r>
              <a:rPr lang="pt-BR" sz="1400" b="1" dirty="0">
                <a:latin typeface="Calibri" pitchFamily="34" charset="0"/>
              </a:rPr>
              <a:t>SECRETARIA MUNICIPAL DE </a:t>
            </a:r>
            <a:r>
              <a:rPr lang="pt-BR" sz="1400" b="1" dirty="0" smtClean="0">
                <a:latin typeface="Calibri" pitchFamily="34" charset="0"/>
              </a:rPr>
              <a:t>SAÚDE</a:t>
            </a:r>
          </a:p>
          <a:p>
            <a:pPr algn="ctr"/>
            <a:r>
              <a:rPr lang="pt-BR" sz="2000" b="1" dirty="0" smtClean="0">
                <a:latin typeface="Calibri" pitchFamily="34" charset="0"/>
              </a:rPr>
              <a:t>IDENTIFICAÇÃO DO GESTOR</a:t>
            </a:r>
          </a:p>
          <a:p>
            <a:pPr algn="ctr"/>
            <a:r>
              <a:rPr lang="pt-BR" sz="1400" b="1" dirty="0" smtClean="0">
                <a:latin typeface="Calibri" pitchFamily="34" charset="0"/>
              </a:rPr>
              <a:t> </a:t>
            </a:r>
            <a:endParaRPr lang="pt-BR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5AFD56DE-F25B-4969-AE4C-6D25DE80BE2A}"/>
              </a:ext>
            </a:extLst>
          </p:cNvPr>
          <p:cNvSpPr txBox="1"/>
          <p:nvPr/>
        </p:nvSpPr>
        <p:spPr>
          <a:xfrm>
            <a:off x="1224211" y="1000631"/>
            <a:ext cx="7632848" cy="8362560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alibri" pitchFamily="34" charset="0"/>
              </a:rPr>
              <a:t>Prefeito </a:t>
            </a:r>
            <a:r>
              <a:rPr lang="pt-BR" b="1" dirty="0">
                <a:solidFill>
                  <a:schemeClr val="tx1"/>
                </a:solidFill>
                <a:latin typeface="Calibri" pitchFamily="34" charset="0"/>
              </a:rPr>
              <a:t>de Itaguaí</a:t>
            </a:r>
          </a:p>
          <a:p>
            <a:pPr algn="ctr"/>
            <a:r>
              <a:rPr lang="pt-BR" sz="2000" b="1" dirty="0">
                <a:solidFill>
                  <a:srgbClr val="007635"/>
                </a:solidFill>
                <a:latin typeface="Calibri" pitchFamily="34" charset="0"/>
              </a:rPr>
              <a:t>Carlo </a:t>
            </a:r>
            <a:r>
              <a:rPr lang="pt-BR" sz="2000" b="1" dirty="0" err="1">
                <a:solidFill>
                  <a:srgbClr val="007635"/>
                </a:solidFill>
                <a:latin typeface="Calibri" pitchFamily="34" charset="0"/>
              </a:rPr>
              <a:t>Busatto</a:t>
            </a:r>
            <a:r>
              <a:rPr lang="pt-BR" sz="2000" b="1" dirty="0">
                <a:solidFill>
                  <a:srgbClr val="007635"/>
                </a:solidFill>
                <a:latin typeface="Calibri" pitchFamily="34" charset="0"/>
              </a:rPr>
              <a:t> </a:t>
            </a:r>
            <a:r>
              <a:rPr lang="pt-BR" sz="2000" b="1" dirty="0" smtClean="0">
                <a:solidFill>
                  <a:srgbClr val="007635"/>
                </a:solidFill>
                <a:latin typeface="Calibri" pitchFamily="34" charset="0"/>
              </a:rPr>
              <a:t>Junior</a:t>
            </a:r>
          </a:p>
          <a:p>
            <a:pPr algn="ctr"/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</a:rPr>
              <a:t>Secretária Municipal de Saúde</a:t>
            </a:r>
            <a:endParaRPr lang="pt-BR" sz="16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b="1" dirty="0" smtClean="0">
                <a:solidFill>
                  <a:srgbClr val="007635"/>
                </a:solidFill>
                <a:latin typeface="Calibri" pitchFamily="34" charset="0"/>
              </a:rPr>
              <a:t>Dalva Alves de Oliveira</a:t>
            </a:r>
          </a:p>
          <a:p>
            <a:pPr algn="ctr"/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sz="1600" b="1" dirty="0">
                <a:solidFill>
                  <a:schemeClr val="tx1"/>
                </a:solidFill>
                <a:latin typeface="Calibri" pitchFamily="34" charset="0"/>
              </a:rPr>
              <a:t>Diretor de Infraestrutura</a:t>
            </a:r>
          </a:p>
          <a:p>
            <a:pPr algn="ctr"/>
            <a:r>
              <a:rPr lang="pt-BR" b="1" dirty="0">
                <a:solidFill>
                  <a:srgbClr val="007635"/>
                </a:solidFill>
                <a:latin typeface="Calibri" pitchFamily="34" charset="0"/>
              </a:rPr>
              <a:t>José Mário de Oliveira</a:t>
            </a:r>
          </a:p>
          <a:p>
            <a:pPr algn="ctr"/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</a:rPr>
              <a:t>Diretor Médico </a:t>
            </a:r>
            <a:r>
              <a:rPr lang="pt-BR" sz="1600" b="1" dirty="0">
                <a:solidFill>
                  <a:schemeClr val="tx1"/>
                </a:solidFill>
                <a:latin typeface="Calibri" pitchFamily="34" charset="0"/>
              </a:rPr>
              <a:t>do </a:t>
            </a:r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</a:rPr>
              <a:t>HMSFX</a:t>
            </a:r>
          </a:p>
          <a:p>
            <a:pPr algn="ctr"/>
            <a:r>
              <a:rPr lang="pt-BR" b="1" dirty="0" smtClean="0">
                <a:solidFill>
                  <a:srgbClr val="007635"/>
                </a:solidFill>
                <a:latin typeface="Calibri" pitchFamily="34" charset="0"/>
              </a:rPr>
              <a:t>Marcelo D’Araújo Costa Barbosa</a:t>
            </a:r>
          </a:p>
          <a:p>
            <a:pPr algn="ctr"/>
            <a:endParaRPr lang="pt-BR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</a:rPr>
              <a:t>Diretor </a:t>
            </a:r>
            <a:r>
              <a:rPr lang="pt-BR" sz="1600" b="1" dirty="0">
                <a:solidFill>
                  <a:schemeClr val="tx1"/>
                </a:solidFill>
                <a:latin typeface="Calibri" pitchFamily="34" charset="0"/>
              </a:rPr>
              <a:t>Administrativo do HMSFX</a:t>
            </a:r>
          </a:p>
          <a:p>
            <a:pPr algn="ctr"/>
            <a:r>
              <a:rPr lang="pt-BR" b="1" dirty="0">
                <a:solidFill>
                  <a:srgbClr val="007635"/>
                </a:solidFill>
                <a:latin typeface="Calibri" pitchFamily="34" charset="0"/>
              </a:rPr>
              <a:t>Jorge Valério Gonçalves de Souza </a:t>
            </a:r>
          </a:p>
          <a:p>
            <a:pPr algn="ctr"/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</a:rPr>
              <a:t>Diretor de Atenção Especializada</a:t>
            </a:r>
            <a:endParaRPr lang="pt-BR" sz="160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b="1" dirty="0" smtClean="0">
                <a:solidFill>
                  <a:srgbClr val="007635"/>
                </a:solidFill>
                <a:latin typeface="Calibri" pitchFamily="34" charset="0"/>
              </a:rPr>
              <a:t>Carlos José Guimarães Graça</a:t>
            </a:r>
          </a:p>
          <a:p>
            <a:pPr algn="ctr"/>
            <a:endParaRPr lang="pt-BR" sz="2000" b="1" dirty="0" smtClean="0">
              <a:solidFill>
                <a:srgbClr val="007635"/>
              </a:solidFill>
              <a:latin typeface="Calibri" pitchFamily="34" charset="0"/>
            </a:endParaRPr>
          </a:p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</a:rPr>
              <a:t>Coordenador Geral de Vigilância Ambiental</a:t>
            </a:r>
          </a:p>
          <a:p>
            <a:pPr algn="ctr"/>
            <a:r>
              <a:rPr lang="pt-BR" b="1" dirty="0" smtClean="0">
                <a:solidFill>
                  <a:srgbClr val="007635"/>
                </a:solidFill>
                <a:latin typeface="Calibri" pitchFamily="34" charset="0"/>
              </a:rPr>
              <a:t>Washington Luiz dos Santos Ambrósio</a:t>
            </a:r>
          </a:p>
          <a:p>
            <a:pPr algn="ctr"/>
            <a:endParaRPr lang="pt-BR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ctr"/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</a:rPr>
              <a:t>Coordenador Geral de Unidades Básicas de Saúde</a:t>
            </a:r>
          </a:p>
          <a:p>
            <a:pPr algn="ctr"/>
            <a:r>
              <a:rPr lang="pt-BR" b="1" dirty="0" smtClean="0">
                <a:solidFill>
                  <a:srgbClr val="007635"/>
                </a:solidFill>
                <a:latin typeface="Calibri" pitchFamily="34" charset="0"/>
              </a:rPr>
              <a:t>Thiago Guedes Pereira</a:t>
            </a:r>
          </a:p>
          <a:p>
            <a:pPr algn="ctr" defTabSz="432000"/>
            <a:endParaRPr lang="pt-BR" b="1" dirty="0" smtClean="0">
              <a:solidFill>
                <a:srgbClr val="007635"/>
              </a:solidFill>
              <a:latin typeface="Calibri" pitchFamily="34" charset="0"/>
            </a:endParaRPr>
          </a:p>
          <a:p>
            <a:pPr algn="ctr" defTabSz="432000"/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</a:rPr>
              <a:t>Coordenador Geral de Estratégias de Saúde da Família</a:t>
            </a:r>
          </a:p>
          <a:p>
            <a:pPr algn="ctr" defTabSz="432000"/>
            <a:r>
              <a:rPr lang="pt-BR" b="1" dirty="0" smtClean="0">
                <a:solidFill>
                  <a:srgbClr val="007635"/>
                </a:solidFill>
                <a:latin typeface="Calibri" pitchFamily="34" charset="0"/>
              </a:rPr>
              <a:t>Joyce Ribeiro de Aguiar</a:t>
            </a:r>
          </a:p>
          <a:p>
            <a:pPr algn="ctr">
              <a:lnSpc>
                <a:spcPct val="150000"/>
              </a:lnSpc>
            </a:pPr>
            <a:endParaRPr lang="pt-BR" sz="900" b="1" dirty="0" smtClean="0">
              <a:solidFill>
                <a:srgbClr val="007635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1600" b="1" dirty="0">
                <a:latin typeface="Calibri" pitchFamily="34" charset="0"/>
              </a:rPr>
              <a:t>Diretora de Planejamento e Desenvolvimento em Saúde</a:t>
            </a:r>
          </a:p>
          <a:p>
            <a:pPr algn="ctr"/>
            <a:r>
              <a:rPr lang="pt-BR" b="1" dirty="0">
                <a:latin typeface="Calibri" pitchFamily="34" charset="0"/>
                <a:cs typeface="Calibri" pitchFamily="34" charset="0"/>
              </a:rPr>
              <a:t>Dulce Maria de Souza Inouie</a:t>
            </a:r>
            <a:endParaRPr lang="pt-BR" b="1" dirty="0">
              <a:latin typeface="Calibri" pitchFamily="34" charset="0"/>
            </a:endParaRPr>
          </a:p>
          <a:p>
            <a:pPr algn="ctr"/>
            <a:endParaRPr lang="pt-BR" b="1" dirty="0">
              <a:solidFill>
                <a:srgbClr val="007635"/>
              </a:solidFill>
              <a:latin typeface="Calibri" pitchFamily="34" charset="0"/>
            </a:endParaRPr>
          </a:p>
          <a:p>
            <a:pPr algn="ctr"/>
            <a:endParaRPr lang="pt-BR" b="1" dirty="0">
              <a:latin typeface="Calibri" pitchFamily="34" charset="0"/>
            </a:endParaRPr>
          </a:p>
          <a:p>
            <a:pPr algn="ctr"/>
            <a:endParaRPr lang="pt-BR" sz="25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7" name="Picture 6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966" y="1368053"/>
            <a:ext cx="1368152" cy="15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1599" y="1630129"/>
            <a:ext cx="2543175" cy="1000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6"/>
          <p:cNvSpPr txBox="1">
            <a:spLocks noChangeArrowheads="1"/>
          </p:cNvSpPr>
          <p:nvPr/>
        </p:nvSpPr>
        <p:spPr bwMode="auto">
          <a:xfrm>
            <a:off x="348669" y="1034233"/>
            <a:ext cx="10029096" cy="1398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2208" rIns="97200" bIns="48600"/>
          <a:lstStyle/>
          <a:p>
            <a:pPr algn="ctr">
              <a:lnSpc>
                <a:spcPct val="95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8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DEMONSTRATIVO  DE PROCEDIMENTOS REALIZADOS  PELAS EMPRESAS CONTRATUALIZADAS – INSTITUTO HERMES </a:t>
            </a:r>
            <a:r>
              <a:rPr lang="pt-BR" sz="28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PARDINI</a:t>
            </a:r>
            <a:endParaRPr lang="pt-BR" sz="2800" b="1" i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3215551"/>
              </p:ext>
            </p:extLst>
          </p:nvPr>
        </p:nvGraphicFramePr>
        <p:xfrm>
          <a:off x="1080195" y="2160141"/>
          <a:ext cx="8930840" cy="5291513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565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1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0827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Procedimento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INSTITUTO</a:t>
                      </a:r>
                      <a:r>
                        <a:rPr lang="pt-BR" sz="2200" b="1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HERMES PARDINI</a:t>
                      </a:r>
                      <a:endParaRPr lang="pt-BR" sz="2200" b="1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0827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1º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 Quadr.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3º Quadr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082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Cintilografia  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9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6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507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Ressonância Magnética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104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110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60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274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437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Estudo Renal  Dinâmico (DTPA)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8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1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437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Angiografia por Ressonância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437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Tomografia</a:t>
                      </a:r>
                      <a:r>
                        <a:rPr lang="pt-BR" sz="2200" b="1" baseline="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 computadorizada</a:t>
                      </a:r>
                      <a:endParaRPr lang="pt-BR" sz="2200" b="1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7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20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2082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</a:p>
                  </a:txBody>
                  <a:tcPr marL="73483" marR="7348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121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124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87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332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0306" y="35447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2083" y="8280821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CRAAC/Itaguaí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2536682"/>
              </p:ext>
            </p:extLst>
          </p:nvPr>
        </p:nvGraphicFramePr>
        <p:xfrm>
          <a:off x="504130" y="3443324"/>
          <a:ext cx="9793089" cy="183518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610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65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04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79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1848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EXAME</a:t>
                      </a:r>
                      <a:endParaRPr lang="pt-BR" sz="2800" b="1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CICOM</a:t>
                      </a:r>
                      <a:endParaRPr lang="pt-BR" sz="2800" b="1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7523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1º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</a:t>
                      </a:r>
                      <a:r>
                        <a:rPr lang="pt-BR" sz="1800" b="0" baseline="0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.</a:t>
                      </a:r>
                      <a:endParaRPr lang="pt-BR" sz="1800" b="0" dirty="0">
                        <a:solidFill>
                          <a:srgbClr val="FFFF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3º</a:t>
                      </a:r>
                      <a:r>
                        <a:rPr lang="pt-BR" sz="2300" b="1" baseline="0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2300" b="1" dirty="0">
                        <a:solidFill>
                          <a:srgbClr val="FFFF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80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Ressonância</a:t>
                      </a:r>
                      <a:r>
                        <a:rPr lang="pt-BR" sz="2200" b="1" baseline="0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 Magnética</a:t>
                      </a:r>
                      <a:endParaRPr lang="pt-BR" sz="2200" b="1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0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192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49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Arial" pitchFamily="34" charset="0"/>
                        </a:rPr>
                        <a:t>241</a:t>
                      </a:r>
                      <a:endParaRPr lang="pt-BR" sz="2800" b="1" dirty="0">
                        <a:solidFill>
                          <a:srgbClr val="FF00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215925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386127" y="1224037"/>
            <a:ext cx="10029096" cy="14800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2208" rIns="97200" bIns="48600"/>
          <a:lstStyle/>
          <a:p>
            <a:pPr algn="ctr">
              <a:lnSpc>
                <a:spcPct val="95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30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DEMONSTRATIVO DE EXAMES LABORATORIAIS REALIZADOS  PELA EMPRESA CONTRATUALIZADA – </a:t>
            </a:r>
            <a:r>
              <a:rPr lang="pt-BR" sz="30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CICOM (CENTRO DE IMAGEM COMPUTADORIZADA  </a:t>
            </a:r>
            <a:r>
              <a:rPr lang="pt-BR" sz="30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- </a:t>
            </a:r>
            <a:r>
              <a:rPr lang="pt-BR" sz="30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2019</a:t>
            </a:r>
            <a:endParaRPr lang="pt-BR" sz="3000" b="1" i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 Unicode MS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" y="8208813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CRAAC/Itaguaí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6099" y="7272709"/>
            <a:ext cx="4608512" cy="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Início em: junho/2019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2947987"/>
              </p:ext>
            </p:extLst>
          </p:nvPr>
        </p:nvGraphicFramePr>
        <p:xfrm>
          <a:off x="1164629" y="2232149"/>
          <a:ext cx="8700539" cy="281872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6371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4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5647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PROCEDIMENTO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CLINOP/IBAP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225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1º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3º</a:t>
                      </a:r>
                      <a:r>
                        <a:rPr lang="pt-BR" sz="2300" b="1" baseline="0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2300" b="1" dirty="0">
                        <a:solidFill>
                          <a:srgbClr val="FFFF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822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Exames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228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562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latin typeface="Calibri" pitchFamily="34" charset="0"/>
                        </a:rPr>
                        <a:t>503</a:t>
                      </a:r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1.293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188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Procedimentos / cirurgias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18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16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latin typeface="Calibri" pitchFamily="34" charset="0"/>
                        </a:rPr>
                        <a:t>57</a:t>
                      </a:r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91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564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TOTAL</a:t>
                      </a:r>
                    </a:p>
                  </a:txBody>
                  <a:tcPr marL="73483" marR="73483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246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578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560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1.384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 Box 46"/>
          <p:cNvSpPr txBox="1">
            <a:spLocks noChangeArrowheads="1"/>
          </p:cNvSpPr>
          <p:nvPr/>
        </p:nvSpPr>
        <p:spPr bwMode="auto">
          <a:xfrm>
            <a:off x="216099" y="1008013"/>
            <a:ext cx="10441160" cy="13681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2208" rIns="97200" bIns="48600"/>
          <a:lstStyle/>
          <a:p>
            <a:pPr algn="ctr">
              <a:lnSpc>
                <a:spcPct val="95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8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DEMONSTRATIVO  DE PROCEDIMENTOS REALIZADOS  PELA EMPRESA CONTRATUALIZADA – CLINOP / </a:t>
            </a:r>
            <a:r>
              <a:rPr lang="pt-BR" sz="28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IBAP - OFTALMOLOGIA </a:t>
            </a:r>
            <a:endParaRPr lang="pt-BR" sz="2800" b="1" i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 Unicode MS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80195" y="5585570"/>
            <a:ext cx="8802737" cy="1903163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Exames:</a:t>
            </a:r>
            <a:r>
              <a:rPr lang="pt-BR" dirty="0">
                <a:solidFill>
                  <a:schemeClr val="tx1"/>
                </a:solidFill>
              </a:rPr>
              <a:t>  Acuidade visual,  Angiografia, Biometria, Campimetria, Capsulotomia a Laser, Ceratomia, Consulta oftalmológica., Curva Tensional, Fotocoagulação a laser, Goniosocopia, Mapeamento de Retina, Microscopia de retina,OCT (Tomografia de Coerência óptica), Paquimetria, Retinografia, USG.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Procedimentos:</a:t>
            </a:r>
            <a:r>
              <a:rPr lang="pt-BR" dirty="0">
                <a:solidFill>
                  <a:schemeClr val="tx1"/>
                </a:solidFill>
              </a:rPr>
              <a:t> Calázio, Ciclodiatermia, Catarata por Faco, Pterígio, Cauterização, Sutura e Injeção Intra Vitreo.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16099" y="8244789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CRAAC/Itaguaí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6720077"/>
              </p:ext>
            </p:extLst>
          </p:nvPr>
        </p:nvGraphicFramePr>
        <p:xfrm>
          <a:off x="504130" y="3240261"/>
          <a:ext cx="9793089" cy="183518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610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65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04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79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1848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Procedimento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2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LABORATÓRIO IBANC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7523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1º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</a:t>
                      </a:r>
                      <a:r>
                        <a:rPr lang="pt-BR" sz="1800" b="0" baseline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3º</a:t>
                      </a:r>
                      <a:r>
                        <a:rPr lang="pt-BR" sz="2300" b="1" baseline="0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 Quadr.</a:t>
                      </a:r>
                      <a:endParaRPr lang="pt-BR" sz="2300" b="1" dirty="0">
                        <a:solidFill>
                          <a:srgbClr val="FFFF00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80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Exames laboratoriais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149.825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latin typeface="Calibri" pitchFamily="34" charset="0"/>
                          <a:cs typeface="Arial" pitchFamily="34" charset="0"/>
                        </a:rPr>
                        <a:t>162.353</a:t>
                      </a:r>
                      <a:endParaRPr lang="pt-BR" sz="1800" b="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800" b="1" dirty="0" smtClean="0">
                          <a:latin typeface="Calibri" pitchFamily="34" charset="0"/>
                          <a:cs typeface="Arial" pitchFamily="34" charset="0"/>
                        </a:rPr>
                        <a:t>142.633</a:t>
                      </a:r>
                      <a:endParaRPr lang="pt-BR" sz="28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454.911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84870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386127" y="1557101"/>
            <a:ext cx="10029096" cy="1179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2208" rIns="97200" bIns="48600"/>
          <a:lstStyle/>
          <a:p>
            <a:pPr algn="ctr">
              <a:lnSpc>
                <a:spcPct val="95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30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DEMONSTRATIVO DE EXAMES LABORATORIAIS REALIZADOS  PELA EMPRESA CONTRATUALIZADA – IBANC  - </a:t>
            </a:r>
            <a:r>
              <a:rPr lang="pt-BR" sz="30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 Unicode MS" charset="0"/>
              </a:rPr>
              <a:t>2019</a:t>
            </a:r>
            <a:endParaRPr lang="pt-BR" sz="3000" b="1" i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 Unicode MS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4091" y="8228449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CRAAC/Itaguaí</a:t>
            </a:r>
          </a:p>
        </p:txBody>
      </p:sp>
    </p:spTree>
    <p:extLst>
      <p:ext uri="{BB962C8B-B14F-4D97-AF65-F5344CB8AC3E}">
        <p14:creationId xmlns:p14="http://schemas.microsoft.com/office/powerpoint/2010/main" xmlns="" val="120426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93194514"/>
              </p:ext>
            </p:extLst>
          </p:nvPr>
        </p:nvGraphicFramePr>
        <p:xfrm>
          <a:off x="946490" y="647973"/>
          <a:ext cx="9433046" cy="75537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3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25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959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13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92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460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EXAMES AGENDADOS FORA DO MUNICÍPIO - 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2019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EXAME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1º</a:t>
                      </a:r>
                      <a:r>
                        <a:rPr lang="pt-BR" sz="1800" b="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2º</a:t>
                      </a:r>
                      <a:r>
                        <a:rPr lang="pt-BR" sz="1800" b="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2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Ressonância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magnética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73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Tomografica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computad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154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161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397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Eletroneuromiografia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299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Densitometria  óssea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Usg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( diversas)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56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215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0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Ecocardiograma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9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Video</a:t>
                      </a:r>
                      <a:r>
                        <a:rPr lang="pt-BR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laringoscopia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15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Urodinâmica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15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1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Broncoscopia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0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Bera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7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Fluxometria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6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PAAF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4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Core biópsia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2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Mamografia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204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220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847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1.271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3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Audiometria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63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180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81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 ergométrico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29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384451" y="8064797"/>
            <a:ext cx="7920880" cy="57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b="1" dirty="0"/>
          </a:p>
          <a:p>
            <a:r>
              <a:rPr lang="pt-BR" sz="1600" b="1" dirty="0"/>
              <a:t>Obs:   </a:t>
            </a:r>
            <a:r>
              <a:rPr lang="pt-BR" sz="1600" b="1" dirty="0">
                <a:solidFill>
                  <a:schemeClr val="tx1"/>
                </a:solidFill>
              </a:rPr>
              <a:t> </a:t>
            </a:r>
            <a:r>
              <a:rPr lang="pt-BR" sz="1600" b="1" dirty="0" err="1"/>
              <a:t>Imed</a:t>
            </a:r>
            <a:r>
              <a:rPr lang="pt-BR" sz="1600" b="1" dirty="0"/>
              <a:t>; Rio Imagem; </a:t>
            </a:r>
            <a:r>
              <a:rPr lang="pt-BR" sz="1600" b="1" dirty="0" err="1"/>
              <a:t>Melchíades</a:t>
            </a:r>
            <a:r>
              <a:rPr lang="pt-BR" sz="1600" b="1" dirty="0"/>
              <a:t> Calazans; </a:t>
            </a:r>
            <a:r>
              <a:rPr lang="pt-BR" sz="1600" b="1" dirty="0" err="1"/>
              <a:t>Hosp.da</a:t>
            </a:r>
            <a:r>
              <a:rPr lang="pt-BR" sz="1600" b="1" dirty="0"/>
              <a:t> Mulher, e outros</a:t>
            </a:r>
            <a:r>
              <a:rPr lang="pt-BR" dirty="0"/>
              <a:t>.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23775" y="189571"/>
            <a:ext cx="9353800" cy="602418"/>
          </a:xfrm>
          <a:prstGeom prst="rect">
            <a:avLst/>
          </a:prstGeom>
        </p:spPr>
        <p:txBody>
          <a:bodyPr lIns="98755" tIns="49378" rIns="98755" bIns="49378"/>
          <a:lstStyle>
            <a:lvl1pPr algn="l" rtl="0" eaLnBrk="1" latinLnBrk="0" hangingPunct="1">
              <a:spcBef>
                <a:spcPct val="0"/>
              </a:spcBef>
              <a:buNone/>
              <a:defRPr kumimoji="0" sz="46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sz="2000" i="1" dirty="0">
                <a:solidFill>
                  <a:schemeClr val="bg1"/>
                </a:solidFill>
                <a:effectLst/>
                <a:latin typeface="Calibri" pitchFamily="34" charset="0"/>
              </a:rPr>
              <a:t>SERVIÇOS ENCAMINHADOS PARA FORA DO MUNICÍPIO - </a:t>
            </a:r>
            <a:r>
              <a:rPr lang="pt-BR" sz="2000" i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2019</a:t>
            </a:r>
            <a:endParaRPr lang="pt-BR" sz="2000" i="1" dirty="0"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" y="8352829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CRAAC/Itaguaí</a:t>
            </a:r>
          </a:p>
        </p:txBody>
      </p:sp>
    </p:spTree>
    <p:extLst>
      <p:ext uri="{BB962C8B-B14F-4D97-AF65-F5344CB8AC3E}">
        <p14:creationId xmlns:p14="http://schemas.microsoft.com/office/powerpoint/2010/main" xmlns="" val="151418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423046"/>
              </p:ext>
            </p:extLst>
          </p:nvPr>
        </p:nvGraphicFramePr>
        <p:xfrm>
          <a:off x="975341" y="3096395"/>
          <a:ext cx="8558792" cy="15120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2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4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60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13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910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CONSULTAS –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(SISREG E SER)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18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CONSULTAS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2º</a:t>
                      </a:r>
                      <a:r>
                        <a:rPr lang="pt-BR" sz="1800" b="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21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443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485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537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1.465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1130189"/>
            <a:ext cx="10801349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CONSULTAS AGENDADAS NA REDE HOSPITALAR E AMBULATORIAL FORA DO MUNICÍPIO (VIA SISREG E VIA </a:t>
            </a:r>
            <a:r>
              <a:rPr lang="pt-BR" sz="24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SER) 2019</a:t>
            </a:r>
            <a:endParaRPr lang="pt-BR" sz="2400" b="1" i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6354" y="8136805"/>
            <a:ext cx="188302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CRAAC/Itaguaí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456459" y="8001081"/>
            <a:ext cx="3035152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 smtClean="0"/>
              <a:t>1º QUADRIMESTRE ATUALIZADO</a:t>
            </a:r>
            <a:endParaRPr lang="pt-BR" sz="1200" b="1" i="1" dirty="0"/>
          </a:p>
        </p:txBody>
      </p:sp>
    </p:spTree>
    <p:extLst>
      <p:ext uri="{BB962C8B-B14F-4D97-AF65-F5344CB8AC3E}">
        <p14:creationId xmlns:p14="http://schemas.microsoft.com/office/powerpoint/2010/main" xmlns="" val="3963982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723775" y="5033535"/>
            <a:ext cx="9353800" cy="746434"/>
          </a:xfrm>
          <a:prstGeom prst="rect">
            <a:avLst/>
          </a:prstGeom>
        </p:spPr>
        <p:txBody>
          <a:bodyPr lIns="98755" tIns="49378" rIns="98755" bIns="49378"/>
          <a:lstStyle>
            <a:lvl1pPr algn="l" rtl="0" eaLnBrk="1" latinLnBrk="0" hangingPunct="1">
              <a:spcBef>
                <a:spcPct val="0"/>
              </a:spcBef>
              <a:buNone/>
              <a:defRPr kumimoji="0" sz="46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pt-BR" dirty="0"/>
              <a:t>ATENÇÃO </a:t>
            </a:r>
            <a:r>
              <a:rPr lang="pt-BR" dirty="0" smtClean="0"/>
              <a:t>PRIMÁRIA</a:t>
            </a:r>
            <a:endParaRPr lang="pt-BR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5/8</a:t>
            </a:r>
          </a:p>
          <a:p>
            <a:r>
              <a:rPr lang="pt-BR" sz="2400" b="1" dirty="0" smtClean="0"/>
              <a:t>17 </a:t>
            </a:r>
            <a:r>
              <a:rPr lang="pt-BR" sz="2400" b="1" dirty="0"/>
              <a:t>slides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E005A5F-4131-43E6-AFED-C608CB8F43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33174"/>
          <a:stretch/>
        </p:blipFill>
        <p:spPr>
          <a:xfrm>
            <a:off x="3240435" y="1745357"/>
            <a:ext cx="4032448" cy="328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454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810008" y="378951"/>
            <a:ext cx="9181334" cy="3410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ct val="70000"/>
              </a:lnSpc>
              <a:spcBef>
                <a:spcPts val="1404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en-GB" sz="2000" b="1" i="1" dirty="0">
                <a:latin typeface="Calibri" pitchFamily="34" charset="0"/>
                <a:ea typeface="SimSun" charset="0"/>
                <a:cs typeface="SimSun" charset="0"/>
              </a:rPr>
              <a:t>POPULAÇÃO E FAMÍLIAS CADASTRADAS POR </a:t>
            </a:r>
            <a:r>
              <a:rPr lang="en-GB" sz="2000" b="1" i="1" dirty="0" smtClean="0">
                <a:latin typeface="Calibri" pitchFamily="34" charset="0"/>
                <a:ea typeface="SimSun" charset="0"/>
                <a:cs typeface="SimSun" charset="0"/>
              </a:rPr>
              <a:t>ESF/2019</a:t>
            </a:r>
            <a:endParaRPr lang="en-GB" sz="2000" b="1" i="1" dirty="0">
              <a:latin typeface="Calibri" pitchFamily="34" charset="0"/>
              <a:ea typeface="SimSun" charset="0"/>
              <a:cs typeface="SimSun" charset="0"/>
            </a:endParaRPr>
          </a:p>
        </p:txBody>
      </p:sp>
      <p:graphicFrame>
        <p:nvGraphicFramePr>
          <p:cNvPr id="62" name="Tabela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8070061"/>
              </p:ext>
            </p:extLst>
          </p:nvPr>
        </p:nvGraphicFramePr>
        <p:xfrm>
          <a:off x="432123" y="719981"/>
          <a:ext cx="10153129" cy="7226953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01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61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041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99581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UNIDADES DE SAÚDE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População cadastrada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Famílias cadastradas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148">
                <a:tc v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1º Quad.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 Quad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0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3º Quad</a:t>
                      </a: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1º Quad.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2º </a:t>
                      </a:r>
                      <a:r>
                        <a:rPr lang="pt-BR" sz="1800" b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Arial" pitchFamily="34" charset="0"/>
                        </a:rPr>
                        <a:t>Quad.</a:t>
                      </a:r>
                      <a:endParaRPr lang="pt-BR" sz="1800" b="0" dirty="0">
                        <a:solidFill>
                          <a:schemeClr val="bg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0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Arial" pitchFamily="34" charset="0"/>
                        </a:rPr>
                        <a:t>3º Quad.</a:t>
                      </a:r>
                    </a:p>
                  </a:txBody>
                  <a:tcPr marL="97978" marR="97978" marT="49881" marB="49881" anchor="ctr" anchorCtr="1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421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Centro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3.400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3.400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2.745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1.330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1.300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latin typeface="Calibri" pitchFamily="34" charset="0"/>
                          <a:cs typeface="Arial" pitchFamily="34" charset="0"/>
                        </a:rPr>
                        <a:t>1.341</a:t>
                      </a: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421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Chaperó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2.998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3.043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2.996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1.520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1.561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latin typeface="Calibri" pitchFamily="34" charset="0"/>
                          <a:cs typeface="Arial" pitchFamily="34" charset="0"/>
                        </a:rPr>
                        <a:t>1.591</a:t>
                      </a: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421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Coroa Grande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3.595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3.595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3.053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1.493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1.493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latin typeface="Calibri" pitchFamily="34" charset="0"/>
                          <a:cs typeface="Arial" pitchFamily="34" charset="0"/>
                        </a:rPr>
                        <a:t>2.670</a:t>
                      </a: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421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</a:t>
                      </a:r>
                      <a:r>
                        <a:rPr lang="pt-BR" sz="2000" b="1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Engenho</a:t>
                      </a:r>
                      <a:endParaRPr lang="pt-BR" sz="2000" b="1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3.817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3.820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5.336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1.487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1.497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latin typeface="Calibri" pitchFamily="34" charset="0"/>
                          <a:cs typeface="Arial" pitchFamily="34" charset="0"/>
                        </a:rPr>
                        <a:t>2.777</a:t>
                      </a: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8891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Ilha da Madeira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1.290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1.290</a:t>
                      </a:r>
                      <a:endParaRPr lang="pt-BR" sz="1800" b="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1.265</a:t>
                      </a:r>
                      <a:endParaRPr lang="pt-BR" sz="2400" b="1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latin typeface="Calibri" pitchFamily="34" charset="0"/>
                          <a:cs typeface="Arial" pitchFamily="34" charset="0"/>
                        </a:rPr>
                        <a:t>712</a:t>
                      </a: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646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Mazomba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2.247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2.513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1.970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841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870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latin typeface="Calibri" pitchFamily="34" charset="0"/>
                          <a:cs typeface="Arial" pitchFamily="34" charset="0"/>
                        </a:rPr>
                        <a:t>576</a:t>
                      </a: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604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O. Maia (Jd. América)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4.887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4.887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4.928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2.115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2.115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latin typeface="Calibri" pitchFamily="34" charset="0"/>
                          <a:cs typeface="Arial" pitchFamily="34" charset="0"/>
                        </a:rPr>
                        <a:t>1.811</a:t>
                      </a: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562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Saco da Prata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611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611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804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latin typeface="Calibri" pitchFamily="34" charset="0"/>
                          <a:cs typeface="Arial" pitchFamily="34" charset="0"/>
                        </a:rPr>
                        <a:t>426</a:t>
                      </a: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3203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Santa</a:t>
                      </a:r>
                      <a:r>
                        <a:rPr lang="pt-BR" sz="2000" b="1" baseline="0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 Cândida</a:t>
                      </a:r>
                      <a:endParaRPr lang="pt-BR" sz="2000" b="1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1.433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1.443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526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latin typeface="Calibri" pitchFamily="34" charset="0"/>
                          <a:cs typeface="Arial" pitchFamily="34" charset="0"/>
                        </a:rPr>
                        <a:t>233</a:t>
                      </a: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5322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ESF Teixeira</a:t>
                      </a: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3.026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3.026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3.024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923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923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latin typeface="Calibri" pitchFamily="34" charset="0"/>
                          <a:cs typeface="Arial" pitchFamily="34" charset="0"/>
                        </a:rPr>
                        <a:t>1.102</a:t>
                      </a: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035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Clínica</a:t>
                      </a:r>
                      <a:r>
                        <a:rPr lang="pt-BR" sz="2000" b="1" baseline="0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 da Família</a:t>
                      </a:r>
                      <a:endParaRPr lang="pt-BR" sz="2000" b="1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483" marR="73483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7.002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7002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7.046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3.044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3.044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latin typeface="Calibri" pitchFamily="34" charset="0"/>
                          <a:cs typeface="Arial" pitchFamily="34" charset="0"/>
                        </a:rPr>
                        <a:t>3.068</a:t>
                      </a: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6642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Total por quadrimestre</a:t>
                      </a:r>
                    </a:p>
                  </a:txBody>
                  <a:tcPr marL="73483" marR="73483" marT="0" marB="0" anchor="ctr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34.306</a:t>
                      </a:r>
                    </a:p>
                  </a:txBody>
                  <a:tcPr marL="9525" marR="9525" marT="9525" marB="0" anchor="ctr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34.630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rPr>
                        <a:t>33.693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13.856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13.906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r>
                        <a:rPr lang="pt-BR" sz="2400" b="1" dirty="0" smtClean="0">
                          <a:latin typeface="Calibri" pitchFamily="34" charset="0"/>
                          <a:cs typeface="Arial" pitchFamily="34" charset="0"/>
                        </a:rPr>
                        <a:t>16.307</a:t>
                      </a: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695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Cadastros </a:t>
                      </a:r>
                      <a:r>
                        <a:rPr lang="pt-BR" sz="1800" b="1" dirty="0" smtClean="0">
                          <a:latin typeface="Calibri" pitchFamily="34" charset="0"/>
                          <a:ea typeface="Calibri"/>
                          <a:cs typeface="Arial" pitchFamily="34" charset="0"/>
                        </a:rPr>
                        <a:t>no Quadrimestre</a:t>
                      </a:r>
                      <a:endParaRPr lang="pt-BR" sz="1800" b="1" dirty="0">
                        <a:latin typeface="Calibri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3483" marR="73483" marT="0" marB="0" anchor="ctr">
                    <a:solidFill>
                      <a:srgbClr val="FF696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dirty="0" smtClean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6969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24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6969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1800" b="1" dirty="0">
                        <a:solidFill>
                          <a:schemeClr val="tx1"/>
                        </a:solidFill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</a:pPr>
                      <a:endParaRPr lang="pt-BR" sz="2400" b="1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7978" marR="97978" marT="49881" marB="49881" anchor="ctr" anchorCtr="1"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91304" y="0"/>
            <a:ext cx="8113827" cy="3588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</a:t>
            </a: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ITAGUAÍ </a:t>
            </a: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– SECRETARIA MUNICIPAL DE SAÚDE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44091" y="8208813"/>
            <a:ext cx="292303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</a:t>
            </a:r>
            <a:r>
              <a:rPr lang="pt-BR" sz="1200" b="1" i="1" dirty="0" smtClean="0"/>
              <a:t>DAB</a:t>
            </a:r>
            <a:endParaRPr lang="pt-BR" sz="1200" b="1" i="1" dirty="0"/>
          </a:p>
        </p:txBody>
      </p:sp>
    </p:spTree>
    <p:extLst>
      <p:ext uri="{BB962C8B-B14F-4D97-AF65-F5344CB8AC3E}">
        <p14:creationId xmlns:p14="http://schemas.microsoft.com/office/powerpoint/2010/main" xmlns="" val="235929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30443" y="287933"/>
            <a:ext cx="10513167" cy="10801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SERVIÇO DE ATENDIMENTO DOMICILIAR – SAD (EMAD/EMAP) - </a:t>
            </a:r>
            <a:r>
              <a:rPr lang="en-US" sz="24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2019</a:t>
            </a:r>
            <a:endParaRPr lang="en-US" sz="24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37603" y="35447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5345" y="7989077"/>
            <a:ext cx="255570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</a:t>
            </a:r>
            <a:r>
              <a:rPr lang="pt-BR" sz="1200" b="1" i="1" dirty="0" smtClean="0"/>
              <a:t>RUE </a:t>
            </a:r>
            <a:endParaRPr lang="pt-BR" sz="1200" b="1" i="1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76962394"/>
              </p:ext>
            </p:extLst>
          </p:nvPr>
        </p:nvGraphicFramePr>
        <p:xfrm>
          <a:off x="251718" y="1800101"/>
          <a:ext cx="9721849" cy="2716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609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85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PROCEDIMENTO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3º Quadr.</a:t>
                      </a:r>
                      <a:endParaRPr lang="pt-BR" sz="23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Assistências</a:t>
                      </a:r>
                      <a:r>
                        <a:rPr lang="pt-BR" sz="2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médicas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i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687</a:t>
                      </a:r>
                      <a:endParaRPr lang="pt-BR" sz="1800" b="0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1.593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5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Assistência domiciliar por equipe multiprofissional.</a:t>
                      </a:r>
                      <a:r>
                        <a:rPr lang="pt-BR" sz="2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(Não médico)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627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i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2.420</a:t>
                      </a:r>
                      <a:endParaRPr lang="pt-BR" sz="1800" b="0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2.371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5.418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5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Assistência domiciliar por profissional de nível médio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i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452</a:t>
                      </a:r>
                      <a:endParaRPr lang="pt-BR" sz="1800" b="0" i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1.376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16099" y="4608413"/>
            <a:ext cx="849694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Existem procedimentos que apesar de serem realizados não são faturados.</a:t>
            </a:r>
          </a:p>
        </p:txBody>
      </p:sp>
    </p:spTree>
    <p:extLst>
      <p:ext uri="{BB962C8B-B14F-4D97-AF65-F5344CB8AC3E}">
        <p14:creationId xmlns:p14="http://schemas.microsoft.com/office/powerpoint/2010/main" xmlns="" val="1743298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68227" y="359941"/>
            <a:ext cx="9084975" cy="67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SERVIÇO DE ATENDIMENTO DOMICILIAR </a:t>
            </a:r>
            <a:r>
              <a:rPr lang="en-US" sz="24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– SAD (EMAD/EMAP</a:t>
            </a: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) - </a:t>
            </a:r>
            <a:r>
              <a:rPr lang="en-US" sz="24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2019</a:t>
            </a:r>
            <a:endParaRPr lang="en-US" sz="24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2354" y="8191193"/>
            <a:ext cx="122667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</a:t>
            </a:r>
            <a:r>
              <a:rPr lang="pt-BR" sz="1200" b="1" i="1" dirty="0" smtClean="0"/>
              <a:t>RUE</a:t>
            </a:r>
            <a:endParaRPr lang="pt-BR" sz="1200" b="1" i="1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3737723"/>
              </p:ext>
            </p:extLst>
          </p:nvPr>
        </p:nvGraphicFramePr>
        <p:xfrm>
          <a:off x="1210552" y="1825141"/>
          <a:ext cx="8533333" cy="4577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48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73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48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EQUIPE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3º Quadr.</a:t>
                      </a:r>
                      <a:endParaRPr lang="pt-BR" sz="2300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Médico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Enfermeiro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Assistente social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8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Fisioterapeuta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Fonoaudiólogo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4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Técn. Enfermagem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4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Psicólogo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4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Nutricionista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2173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C36E767-15C4-4727-8778-A64BD35F2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8267" y="1440061"/>
            <a:ext cx="7344816" cy="5067591"/>
          </a:xfrm>
          <a:prstGeom prst="rect">
            <a:avLst/>
          </a:prstGeom>
          <a:effectLst/>
        </p:spPr>
      </p:pic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616611" y="6552629"/>
            <a:ext cx="9721216" cy="1080120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O MUNICÍPIO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296219" y="143557"/>
            <a:ext cx="8113827" cy="432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1/8</a:t>
            </a:r>
          </a:p>
          <a:p>
            <a:r>
              <a:rPr lang="pt-BR" sz="2400" b="1" dirty="0"/>
              <a:t>6 slides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68227" y="359941"/>
            <a:ext cx="9084975" cy="67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SERVIÇO DE ATENDIMENTO DOMICILIAR </a:t>
            </a:r>
            <a:r>
              <a:rPr lang="en-US" sz="24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– SAD (EMAD/EMAP</a:t>
            </a: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) - </a:t>
            </a:r>
            <a:r>
              <a:rPr lang="en-US" sz="24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2019</a:t>
            </a:r>
            <a:endParaRPr lang="en-US" sz="24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2354" y="8191193"/>
            <a:ext cx="122667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</a:t>
            </a:r>
            <a:r>
              <a:rPr lang="pt-BR" sz="1200" b="1" i="1" dirty="0" smtClean="0"/>
              <a:t>RUE</a:t>
            </a:r>
            <a:endParaRPr lang="pt-BR" sz="1200" b="1" i="1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1193001"/>
              </p:ext>
            </p:extLst>
          </p:nvPr>
        </p:nvGraphicFramePr>
        <p:xfrm>
          <a:off x="635690" y="1512069"/>
          <a:ext cx="8468195" cy="4966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521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93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3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231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7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EQUIPE</a:t>
                      </a:r>
                      <a:endParaRPr lang="pt-BR" sz="2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3º Quadr.</a:t>
                      </a:r>
                      <a:endParaRPr lang="pt-BR" sz="2300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4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Admissão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no programa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4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Alta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do programa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4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Óbito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2918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Internação HMSFX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8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Infecção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89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pacientes no SAD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39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Assistência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pela</a:t>
                      </a: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EMAD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1.922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2.482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2.919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4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Assistência pela EMAP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618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932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859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4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Assistência domiciliar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2.540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3.450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3.778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4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Procedimentos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1.380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2.399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965" marR="43965" marT="92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2.755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1781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5175730"/>
              </p:ext>
            </p:extLst>
          </p:nvPr>
        </p:nvGraphicFramePr>
        <p:xfrm>
          <a:off x="574155" y="1440061"/>
          <a:ext cx="9721079" cy="297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00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01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832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PROGRAMA PAISMCA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PLANEJAMENTO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FAMILIAR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DIU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60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Laqueadura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29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Vasectomia 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62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195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131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186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512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02248" y="287933"/>
            <a:ext cx="8664894" cy="67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8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PAISMCA - AÇÕES EXECUTADAS - </a:t>
            </a:r>
            <a:r>
              <a:rPr lang="en-US" sz="28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2019</a:t>
            </a:r>
            <a:endParaRPr lang="en-US" sz="28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9635" y="8313351"/>
            <a:ext cx="204522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1224001"/>
              </p:ext>
            </p:extLst>
          </p:nvPr>
        </p:nvGraphicFramePr>
        <p:xfrm>
          <a:off x="648148" y="4824437"/>
          <a:ext cx="9721079" cy="1864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832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PROGRAMA PAISMCA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7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NASC.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VIVOS DO MUNICÍPIO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Parto Normal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216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202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</a:rPr>
                        <a:t>181</a:t>
                      </a:r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599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4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Parto Cesário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126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160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</a:rPr>
                        <a:t>146</a:t>
                      </a:r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432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4292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4761288"/>
              </p:ext>
            </p:extLst>
          </p:nvPr>
        </p:nvGraphicFramePr>
        <p:xfrm>
          <a:off x="216099" y="1296045"/>
          <a:ext cx="10441159" cy="6377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48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94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21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606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COORDENAÇÃO MATERNO INFANTIL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SAÚDE DA MULHER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</a:t>
                      </a: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Quadr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1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Testes rápidos sífilis realizados nas gestantes nas UBS/ESF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309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332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385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1.026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3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Casos de gestantes com sífilis notificados ao SINAN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Testes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rápidos de HIV realizados nas gestantes nas UBS/ESF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309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332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385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1.026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Casos de gestantes com HIV notificados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ao SINAN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Preventivos realizados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1.752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2.036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1.998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5.786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Preventivos realizados de 25/64 anos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1.567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1.784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1.957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5.308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Polo de Colposcopia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247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Biópsia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mama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Ginecologia e Pré-natal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adolescente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174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216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368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758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2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Consulta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 de Pré-Natal de alto risco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547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610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257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1.414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80195" y="359941"/>
            <a:ext cx="8664894" cy="67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8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PAISMCA - AÇÕES EXECUTADAS - </a:t>
            </a:r>
            <a:r>
              <a:rPr lang="en-US" sz="28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2019</a:t>
            </a:r>
            <a:endParaRPr lang="en-US" sz="28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sz="28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2083" y="8197092"/>
            <a:ext cx="204522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</p:spTree>
    <p:extLst>
      <p:ext uri="{BB962C8B-B14F-4D97-AF65-F5344CB8AC3E}">
        <p14:creationId xmlns:p14="http://schemas.microsoft.com/office/powerpoint/2010/main" xmlns="" val="104292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1499195"/>
              </p:ext>
            </p:extLst>
          </p:nvPr>
        </p:nvGraphicFramePr>
        <p:xfrm>
          <a:off x="216099" y="2160141"/>
          <a:ext cx="10369151" cy="424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48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10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97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97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36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213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PROGRAMA PAISMCA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93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SAÚDE DA CRIANÇA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E ADOLESCENTE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4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do pezinho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381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437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399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1.217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4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Acolhimento Mãe e bebê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84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113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249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9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Atendimentos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 de pediatria 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HIV/</a:t>
                      </a:r>
                      <a:r>
                        <a:rPr lang="pt-BR" sz="22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Sífílis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/ Fórmulas nutricionais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93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N° de casos de sífilis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congênita em menores de 01 ano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80195" y="287933"/>
            <a:ext cx="8664894" cy="67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8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PAISMCA - AÇÕES EXECUTADAS - </a:t>
            </a:r>
            <a:r>
              <a:rPr lang="en-US" sz="28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2019</a:t>
            </a:r>
            <a:endParaRPr lang="en-US" sz="28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2083" y="8197092"/>
            <a:ext cx="204522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</p:spTree>
    <p:extLst>
      <p:ext uri="{BB962C8B-B14F-4D97-AF65-F5344CB8AC3E}">
        <p14:creationId xmlns:p14="http://schemas.microsoft.com/office/powerpoint/2010/main" xmlns="" val="2354095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4735998"/>
              </p:ext>
            </p:extLst>
          </p:nvPr>
        </p:nvGraphicFramePr>
        <p:xfrm>
          <a:off x="574155" y="1944116"/>
          <a:ext cx="9721079" cy="3384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21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81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320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Direção Atenção Especializada / DAB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PROCEDIMENTO / ASSISTÊNCIA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do olhinho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258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187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686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9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 da orelhinha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285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351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237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873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 da linguinha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382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258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284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924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Teste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coraçãozinho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394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756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28267" y="359941"/>
            <a:ext cx="8568952" cy="67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0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MATERNO INFANTIL/FONOAUDIOLOGIA AÇÕES EXECUTADAS - </a:t>
            </a:r>
            <a:r>
              <a:rPr lang="en-US" sz="20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2019</a:t>
            </a:r>
            <a:endParaRPr lang="en-US" sz="20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4091" y="8226837"/>
            <a:ext cx="333883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>
                <a:solidFill>
                  <a:schemeClr val="bg1">
                    <a:lumMod val="95000"/>
                  </a:schemeClr>
                </a:solidFill>
              </a:rPr>
              <a:t>Fonte: DAE/PROGRAMAS Itaguaí</a:t>
            </a:r>
          </a:p>
        </p:txBody>
      </p:sp>
    </p:spTree>
    <p:extLst>
      <p:ext uri="{BB962C8B-B14F-4D97-AF65-F5344CB8AC3E}">
        <p14:creationId xmlns:p14="http://schemas.microsoft.com/office/powerpoint/2010/main" xmlns="" val="214902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2425794"/>
              </p:ext>
            </p:extLst>
          </p:nvPr>
        </p:nvGraphicFramePr>
        <p:xfrm>
          <a:off x="72083" y="1728093"/>
          <a:ext cx="10657260" cy="3859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41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49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93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01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89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813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4606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962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20080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Programa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de Tabagismo - 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2019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5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Quadrimestre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Pacientes que participaram de Sessão de manutenção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Pacientes que Reduziram o uso do Cigarro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Unidades Participantes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Pacientes na 1ª Avaliação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(Anamnese)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Participantes na 1ª Sessão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Participantes na 4ª Sessão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Participantes sem fumar na 4ª Sessão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Pacientes que</a:t>
                      </a:r>
                      <a:r>
                        <a:rPr lang="pt-BR" sz="15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usaram medicamentos para tabagismo</a:t>
                      </a:r>
                      <a:endParaRPr lang="pt-BR" sz="15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8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09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53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Quadr</a:t>
                      </a: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07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83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59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44772" y="284807"/>
            <a:ext cx="8664894" cy="1359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PROGRAMA DE </a:t>
            </a:r>
            <a:r>
              <a:rPr lang="en-US" sz="24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TABAGISMO AÇÕES </a:t>
            </a: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EXECUTADAS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4091" y="8203794"/>
            <a:ext cx="319482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 – SES RJ</a:t>
            </a:r>
          </a:p>
        </p:txBody>
      </p:sp>
    </p:spTree>
    <p:extLst>
      <p:ext uri="{BB962C8B-B14F-4D97-AF65-F5344CB8AC3E}">
        <p14:creationId xmlns:p14="http://schemas.microsoft.com/office/powerpoint/2010/main" xmlns="" val="412219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9732610"/>
              </p:ext>
            </p:extLst>
          </p:nvPr>
        </p:nvGraphicFramePr>
        <p:xfrm>
          <a:off x="72083" y="1055623"/>
          <a:ext cx="10585251" cy="64638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96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71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5703"/>
                <a:gridCol w="13486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0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Distribuição de Medicamentos</a:t>
                      </a: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Medicamentos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Diabetes Mellitus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1.353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/>
                        <a:t>1.542</a:t>
                      </a:r>
                      <a:endParaRPr lang="pt-BR" sz="1800" b="0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</a:rPr>
                        <a:t>1.053</a:t>
                      </a:r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3.948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3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Medicamentos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Hip. Arterial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3.239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/>
                        <a:t>6.155</a:t>
                      </a:r>
                      <a:endParaRPr lang="pt-BR" sz="1800" b="0" dirty="0"/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</a:rPr>
                        <a:t>5.202</a:t>
                      </a:r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14.596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3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Insulina e Insumos D.M</a:t>
                      </a: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1D9F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Pacientes Insulino-Dependentes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1.397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</a:rPr>
                        <a:t>73</a:t>
                      </a:r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1.571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Seringas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66.093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76.866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</a:rPr>
                        <a:t>70.580</a:t>
                      </a:r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213.539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2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Insulina Especial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Longa Duração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(Glargina / Detemir / Lanthus)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</a:rPr>
                        <a:t>0</a:t>
                      </a:r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Insulina Especial de Ação Ultra Rápida (Aspart/</a:t>
                      </a:r>
                      <a:r>
                        <a:rPr lang="pt-BR" sz="24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Lispro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pt-BR" sz="24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Glusina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/</a:t>
                      </a:r>
                      <a:r>
                        <a:rPr lang="pt-BR" sz="2400" b="1" baseline="0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Apidra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) )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</a:rPr>
                        <a:t>0</a:t>
                      </a:r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Lancetas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145.830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151.420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</a:rPr>
                        <a:t>159.880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457.130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Tiras Reagentes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143.820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175.450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</a:rPr>
                        <a:t>180.628</a:t>
                      </a:r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499.898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Aparelhos de HGT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109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105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</a:rPr>
                        <a:t>80</a:t>
                      </a:r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294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Insulina NPH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1.750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2.026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</a:rPr>
                        <a:t>2.256</a:t>
                      </a:r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6.032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Insulina Regular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325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401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</a:rPr>
                        <a:t>464</a:t>
                      </a:r>
                      <a:endParaRPr lang="pt-BR" sz="2400" b="1" dirty="0">
                        <a:latin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1.190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88107" y="215925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8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Programa de Hipertensão e Diabetes - </a:t>
            </a:r>
            <a:r>
              <a:rPr lang="en-US" sz="28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2019</a:t>
            </a:r>
            <a:endParaRPr lang="en-US" sz="28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4091" y="8175900"/>
            <a:ext cx="386010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 de Demandas em Saúde </a:t>
            </a:r>
          </a:p>
        </p:txBody>
      </p:sp>
    </p:spTree>
    <p:extLst>
      <p:ext uri="{BB962C8B-B14F-4D97-AF65-F5344CB8AC3E}">
        <p14:creationId xmlns:p14="http://schemas.microsoft.com/office/powerpoint/2010/main" xmlns="" val="355265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8107" y="368575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Programa de Hipertensão e Diabetes Pacientes Cadastrados - </a:t>
            </a:r>
            <a:r>
              <a:rPr lang="en-US" sz="24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2019</a:t>
            </a:r>
            <a:endParaRPr lang="en-US" sz="24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463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8112767"/>
            <a:ext cx="204522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6970547"/>
              </p:ext>
            </p:extLst>
          </p:nvPr>
        </p:nvGraphicFramePr>
        <p:xfrm>
          <a:off x="288108" y="1669435"/>
          <a:ext cx="10153127" cy="5387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Hipertensos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Diabéticos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Associados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 Brisamar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785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 Centro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1.336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0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 Chaperó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1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 Engenho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605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0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Mangueira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363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 Monte Serrat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641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3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  Califórnia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444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 Vila Geny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 Vila Margarida 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669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 Vista Alegre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645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3.621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874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1.435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5.930</a:t>
                      </a:r>
                      <a:endParaRPr lang="pt-BR" sz="3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0364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0228" y="8208813"/>
            <a:ext cx="204522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3158645"/>
              </p:ext>
            </p:extLst>
          </p:nvPr>
        </p:nvGraphicFramePr>
        <p:xfrm>
          <a:off x="160038" y="1121677"/>
          <a:ext cx="10369152" cy="6151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61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Hipertensos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Diabéticos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Associados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Clínica da Família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1.155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 C. Grande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568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0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 Mazomba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367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0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 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Teixeira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494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0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 Saco da Prata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0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 </a:t>
                      </a:r>
                      <a:r>
                        <a:rPr lang="pt-BR" sz="24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Odnit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Maia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1.169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1.863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 Engenho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1.795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39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 </a:t>
                      </a:r>
                      <a:r>
                        <a:rPr lang="pt-BR" sz="2400" b="1" dirty="0" err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Chaperó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726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 I. Madeira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 Centro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953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ESF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S. Cândida</a:t>
                      </a:r>
                      <a:endParaRPr lang="pt-BR" sz="2400" b="1" u="sng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180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5.574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1.251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1.723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8.548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957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3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14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UBS+ESF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6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9.195</a:t>
                      </a:r>
                      <a:endParaRPr lang="pt-BR" sz="36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6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2.125</a:t>
                      </a:r>
                      <a:endParaRPr lang="pt-BR" sz="36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600" b="1" i="0" u="none" strike="noStrike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</a:rPr>
                        <a:t>3.158</a:t>
                      </a:r>
                      <a:endParaRPr lang="pt-BR" sz="36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600" b="1" i="0" u="none" strike="noStrike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14.478</a:t>
                      </a:r>
                      <a:endParaRPr lang="pt-BR" sz="3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8107" y="296567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Programa de Hipertensão e Diabetes Pacientes Cadastrados - </a:t>
            </a:r>
            <a:r>
              <a:rPr lang="en-US" sz="24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2019</a:t>
            </a: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</p:spTree>
    <p:extLst>
      <p:ext uri="{BB962C8B-B14F-4D97-AF65-F5344CB8AC3E}">
        <p14:creationId xmlns:p14="http://schemas.microsoft.com/office/powerpoint/2010/main" xmlns="" val="2452082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55496" y="8175101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7621717"/>
              </p:ext>
            </p:extLst>
          </p:nvPr>
        </p:nvGraphicFramePr>
        <p:xfrm>
          <a:off x="216099" y="2016125"/>
          <a:ext cx="10441159" cy="4137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Ação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1º Quad.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2º Quad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3º Quad.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Atendimento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 Serviço Social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Atendimento de Fisioterapia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  <a:cs typeface="Calibri" pitchFamily="34" charset="0"/>
                        </a:rPr>
                        <a:t>102</a:t>
                      </a:r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00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Reuniões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/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Planejamento da Equipe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09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Atividades Físicas com Educador Físico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Comunicação e Art. em Rede Intersetorial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36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4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Eventos Realizados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Número de Participantes por Evento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94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237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  <a:cs typeface="Calibri" pitchFamily="34" charset="0"/>
                        </a:rPr>
                        <a:t>468</a:t>
                      </a:r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799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5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Visitas Institucionais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39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  <a:cs typeface="Calibri" pitchFamily="34" charset="0"/>
                        </a:rPr>
                        <a:t>39</a:t>
                      </a:r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6099" y="287933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30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Programa do Idoso - </a:t>
            </a:r>
            <a:r>
              <a:rPr lang="en-US" sz="30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2019</a:t>
            </a: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35468" y="38222"/>
            <a:ext cx="8113827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</p:spTree>
    <p:extLst>
      <p:ext uri="{BB962C8B-B14F-4D97-AF65-F5344CB8AC3E}">
        <p14:creationId xmlns:p14="http://schemas.microsoft.com/office/powerpoint/2010/main" xmlns="" val="197252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800275" y="434634"/>
            <a:ext cx="6624736" cy="385953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lang="pt-BR" sz="2000" b="1" dirty="0"/>
              <a:t>REDE  ASSISTENCIAL MUNICIPAL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8531635"/>
              </p:ext>
            </p:extLst>
          </p:nvPr>
        </p:nvGraphicFramePr>
        <p:xfrm>
          <a:off x="5400675" y="3854171"/>
          <a:ext cx="5324131" cy="20503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241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2138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Saúde Mental</a:t>
                      </a:r>
                    </a:p>
                  </a:txBody>
                  <a:tcPr marL="97978" marR="97978" marT="49881" marB="49881">
                    <a:solidFill>
                      <a:srgbClr val="0032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9266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CAPS Tipo II;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582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CAPS AD;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5068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Residência Terapêutica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546">
                <a:tc>
                  <a:txBody>
                    <a:bodyPr/>
                    <a:lstStyle/>
                    <a:p>
                      <a:pPr algn="l"/>
                      <a:r>
                        <a:rPr lang="pt-BR" sz="2000" dirty="0" smtClean="0">
                          <a:latin typeface="Calibri" pitchFamily="34" charset="0"/>
                        </a:rPr>
                        <a:t>CAPSI;  </a:t>
                      </a:r>
                      <a:r>
                        <a:rPr lang="pt-BR" sz="2000" dirty="0">
                          <a:latin typeface="Calibri" pitchFamily="34" charset="0"/>
                        </a:rPr>
                        <a:t>Ambulatório Saúde Mental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0496905"/>
              </p:ext>
            </p:extLst>
          </p:nvPr>
        </p:nvGraphicFramePr>
        <p:xfrm>
          <a:off x="216099" y="1056885"/>
          <a:ext cx="4968552" cy="18233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458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Atenção </a:t>
                      </a:r>
                      <a:r>
                        <a:rPr lang="pt-BR" sz="2000" dirty="0" smtClean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Primária</a:t>
                      </a:r>
                      <a:endParaRPr lang="pt-BR" sz="2000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97978" marR="97978" marT="49881" marB="49881">
                    <a:solidFill>
                      <a:srgbClr val="0032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8327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10 – Estratégia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 de Saúde da Família (ESF) - </a:t>
                      </a:r>
                      <a:r>
                        <a:rPr lang="pt-BR" sz="2000" dirty="0">
                          <a:latin typeface="Calibri" pitchFamily="34" charset="0"/>
                        </a:rPr>
                        <a:t>Sendo </a:t>
                      </a:r>
                      <a:r>
                        <a:rPr lang="pt-BR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pt-BR" sz="2000" dirty="0" smtClean="0">
                          <a:latin typeface="Calibri" pitchFamily="34" charset="0"/>
                        </a:rPr>
                        <a:t>10 equipes  </a:t>
                      </a:r>
                      <a:r>
                        <a:rPr lang="pt-BR" sz="2000" dirty="0">
                          <a:latin typeface="Calibri" pitchFamily="34" charset="0"/>
                        </a:rPr>
                        <a:t>+  1 Clínica da Família</a:t>
                      </a:r>
                    </a:p>
                    <a:p>
                      <a:r>
                        <a:rPr lang="pt-BR" sz="2000" dirty="0">
                          <a:latin typeface="Calibri" pitchFamily="34" charset="0"/>
                        </a:rPr>
                        <a:t> </a:t>
                      </a:r>
                      <a:r>
                        <a:rPr lang="pt-BR" sz="2000" dirty="0" smtClean="0">
                          <a:latin typeface="Calibri" pitchFamily="34" charset="0"/>
                        </a:rPr>
                        <a:t>02</a:t>
                      </a:r>
                      <a:r>
                        <a:rPr lang="pt-BR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Equipes</a:t>
                      </a:r>
                      <a:r>
                        <a:rPr lang="pt-BR" sz="2000" dirty="0">
                          <a:latin typeface="Calibri" pitchFamily="34" charset="0"/>
                        </a:rPr>
                        <a:t>;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10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 -</a:t>
                      </a:r>
                      <a:r>
                        <a:rPr lang="pt-BR" sz="2000" dirty="0">
                          <a:latin typeface="Calibri" pitchFamily="34" charset="0"/>
                        </a:rPr>
                        <a:t>Unidades Básicas de Saúde;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7728628"/>
              </p:ext>
            </p:extLst>
          </p:nvPr>
        </p:nvGraphicFramePr>
        <p:xfrm>
          <a:off x="5400675" y="1029181"/>
          <a:ext cx="5373960" cy="278714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373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9229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Direção de Vigilância em Saúde</a:t>
                      </a:r>
                    </a:p>
                  </a:txBody>
                  <a:tcPr marL="97978" marR="97978" marT="49881" marB="4988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534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Centro de Testagem e Acolhimento (IST / Aids)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4228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Laboratório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 de Saúde Pública 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9229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Rede de Frios para Imunobiológicos.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3004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Vigilância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 em Saúde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2341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Vigilância Sanitária, Ambiental, Epidemiológica,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 </a:t>
                      </a:r>
                      <a:r>
                        <a:rPr lang="pt-BR" sz="2000" dirty="0">
                          <a:latin typeface="Calibri" pitchFamily="34" charset="0"/>
                        </a:rPr>
                        <a:t>Vigilância em Saúde do Trabalhador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7057130"/>
              </p:ext>
            </p:extLst>
          </p:nvPr>
        </p:nvGraphicFramePr>
        <p:xfrm>
          <a:off x="225511" y="3189421"/>
          <a:ext cx="5103156" cy="192304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031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386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Atenção Especializada</a:t>
                      </a:r>
                    </a:p>
                  </a:txBody>
                  <a:tcPr marL="97978" marR="97978" marT="49881" marB="49881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867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Centro de Especialidades Odontológicas(CEO);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3867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Centro Municipal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 de Especialidades (CEMES);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0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Calibri" pitchFamily="34" charset="0"/>
                        </a:rPr>
                        <a:t>Centro     Especializado    de    Fisioterapia   e Fonoaudiologia (CEFF);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1374238"/>
              </p:ext>
            </p:extLst>
          </p:nvPr>
        </p:nvGraphicFramePr>
        <p:xfrm>
          <a:off x="360115" y="5421594"/>
          <a:ext cx="4896544" cy="1923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4587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Secretaria</a:t>
                      </a:r>
                      <a:r>
                        <a:rPr lang="pt-BR" sz="2000" b="1" baseline="0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 Municipal de Saúde</a:t>
                      </a:r>
                      <a:endParaRPr lang="pt-BR" sz="2000" b="1" dirty="0">
                        <a:solidFill>
                          <a:srgbClr val="FFFF00"/>
                        </a:solidFill>
                        <a:latin typeface="Calibri" pitchFamily="34" charset="0"/>
                      </a:endParaRPr>
                    </a:p>
                  </a:txBody>
                  <a:tcPr marL="97978" marR="97978" marT="49881" marB="49881">
                    <a:solidFill>
                      <a:srgbClr val="0032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8327">
                <a:tc>
                  <a:txBody>
                    <a:bodyPr/>
                    <a:lstStyle/>
                    <a:p>
                      <a:pPr algn="l"/>
                      <a:r>
                        <a:rPr kumimoji="0" lang="pt-BR" sz="2000" b="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Central de Atendimentos de Procedimentos Especializados (CAPE);</a:t>
                      </a:r>
                      <a:endParaRPr lang="pt-BR" sz="20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Transporte Sanitário</a:t>
                      </a:r>
                      <a:r>
                        <a:rPr lang="pt-BR" sz="2000" baseline="0" dirty="0">
                          <a:latin typeface="Calibri" pitchFamily="34" charset="0"/>
                        </a:rPr>
                        <a:t> Eletivo (TSE)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45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dirty="0">
                          <a:latin typeface="Calibri" pitchFamily="34" charset="0"/>
                        </a:rPr>
                        <a:t>Ouvidoria (Central, Hospital e UPA)</a:t>
                      </a:r>
                      <a:endParaRPr lang="pt-BR" sz="2000" dirty="0">
                        <a:latin typeface="Calibri" pitchFamily="34" charset="0"/>
                      </a:endParaRP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012817" cy="36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3888158"/>
              </p:ext>
            </p:extLst>
          </p:nvPr>
        </p:nvGraphicFramePr>
        <p:xfrm>
          <a:off x="5471464" y="5942493"/>
          <a:ext cx="5200200" cy="16182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9706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Rede de Urgência e Emergência</a:t>
                      </a:r>
                    </a:p>
                  </a:txBody>
                  <a:tcPr marL="97978" marR="97978" marT="49881" marB="49881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394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Hospital Municipal São Francisco Xavier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068">
                <a:tc>
                  <a:txBody>
                    <a:bodyPr/>
                    <a:lstStyle/>
                    <a:p>
                      <a:r>
                        <a:rPr lang="pt-BR" sz="2000" b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UPA 24 horas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6686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Calibri" pitchFamily="34" charset="0"/>
                        </a:rPr>
                        <a:t>SAMU - 192</a:t>
                      </a:r>
                    </a:p>
                  </a:txBody>
                  <a:tcPr marL="97978" marR="97978" marT="49881" marB="4988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16099" y="8002861"/>
            <a:ext cx="8640960" cy="3499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dirty="0"/>
              <a:t>UPA 24 horas sem atividade e em fase de elaboração do Plano de Trabalho</a:t>
            </a:r>
          </a:p>
        </p:txBody>
      </p:sp>
    </p:spTree>
    <p:extLst>
      <p:ext uri="{BB962C8B-B14F-4D97-AF65-F5344CB8AC3E}">
        <p14:creationId xmlns:p14="http://schemas.microsoft.com/office/powerpoint/2010/main" xmlns="" val="326530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55496" y="8175101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9472055"/>
              </p:ext>
            </p:extLst>
          </p:nvPr>
        </p:nvGraphicFramePr>
        <p:xfrm>
          <a:off x="216100" y="1800101"/>
          <a:ext cx="10441159" cy="4002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2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Ação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1º Quad.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2º Quad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3º Quad.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Atividades Educativas Número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 Participantes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94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209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  <a:cs typeface="Calibri" pitchFamily="34" charset="0"/>
                        </a:rPr>
                        <a:t>370</a:t>
                      </a:r>
                      <a:endParaRPr lang="pt-BR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673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Atualização para os profissionais UBS e ESF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  <a:endParaRPr lang="pt-BR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Palestras Intersetoriais / Participantes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85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93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  <a:cs typeface="Calibri" pitchFamily="34" charset="0"/>
                        </a:rPr>
                        <a:t>44</a:t>
                      </a:r>
                      <a:endParaRPr lang="pt-BR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222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Quantidade de Participantes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de Campanhas de Promoção e Prevenção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197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  <a:cs typeface="Calibri" pitchFamily="34" charset="0"/>
                        </a:rPr>
                        <a:t>637</a:t>
                      </a:r>
                      <a:endParaRPr lang="pt-BR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834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4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Campanhas de Promoção e Prevenção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endParaRPr lang="pt-BR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42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0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Número de Passeios 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9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Busca Ativa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387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latin typeface="Calibri" pitchFamily="34" charset="0"/>
                          <a:cs typeface="Calibri" pitchFamily="34" charset="0"/>
                        </a:rPr>
                        <a:t>97</a:t>
                      </a:r>
                      <a:endParaRPr lang="pt-BR" sz="2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495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6099" y="287933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30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Programa do Idoso - </a:t>
            </a:r>
            <a:r>
              <a:rPr lang="en-US" sz="30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2019</a:t>
            </a: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535468" y="38222"/>
            <a:ext cx="8113827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</p:spTree>
    <p:extLst>
      <p:ext uri="{BB962C8B-B14F-4D97-AF65-F5344CB8AC3E}">
        <p14:creationId xmlns:p14="http://schemas.microsoft.com/office/powerpoint/2010/main" xmlns="" val="5493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16309" y="8188885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Programas Itaguaí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8828863"/>
              </p:ext>
            </p:extLst>
          </p:nvPr>
        </p:nvGraphicFramePr>
        <p:xfrm>
          <a:off x="321245" y="1872109"/>
          <a:ext cx="9975974" cy="3075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24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81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19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33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3791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pt-BR" sz="28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Programa do Idoso em Números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3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Ação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1º Quad.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2º Quad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3º Quad.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de Idosos Cadastrados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92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124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Grupo</a:t>
                      </a:r>
                      <a:r>
                        <a:rPr lang="pt-BR" sz="2400" b="1" u="none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 Idosos</a:t>
                      </a:r>
                      <a:endParaRPr lang="pt-BR" sz="2400" b="1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18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Idosos atendidos </a:t>
                      </a: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por Área de ESF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51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72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Idosos atendidos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por Área de UBS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52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6099" y="287933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30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Programa do Idoso - </a:t>
            </a:r>
            <a:r>
              <a:rPr lang="en-US" sz="30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2019</a:t>
            </a: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sz="3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</p:spTree>
    <p:extLst>
      <p:ext uri="{BB962C8B-B14F-4D97-AF65-F5344CB8AC3E}">
        <p14:creationId xmlns:p14="http://schemas.microsoft.com/office/powerpoint/2010/main" xmlns="" val="3725321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25874" y="8569753"/>
            <a:ext cx="4849552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03035" y="1224037"/>
            <a:ext cx="7221807" cy="156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ct val="70000"/>
              </a:lnSpc>
              <a:spcBef>
                <a:spcPts val="1404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endParaRPr lang="pt-BR" sz="3000" b="1" i="1" dirty="0">
              <a:solidFill>
                <a:srgbClr val="213859"/>
              </a:solidFill>
              <a:latin typeface="Calibri" pitchFamily="34" charset="0"/>
              <a:ea typeface="SimSun" charset="0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9642706"/>
              </p:ext>
            </p:extLst>
          </p:nvPr>
        </p:nvGraphicFramePr>
        <p:xfrm>
          <a:off x="216100" y="1512069"/>
          <a:ext cx="10297143" cy="6435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PROCEDIMENTOS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3º Quadr.</a:t>
                      </a:r>
                      <a:endParaRPr lang="pt-BR" sz="23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Fraldas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descartáveis (todos os tamanhos)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66.877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108.955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109.346</a:t>
                      </a:r>
                      <a:endParaRPr lang="pt-BR" sz="2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285.178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Pacientes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cadastrados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  <a:endParaRPr lang="pt-BR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209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105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395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Pessoas com medicamentos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extra grades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latin typeface="Calibri"/>
                          <a:ea typeface="Calibri"/>
                          <a:cs typeface="Times New Roman"/>
                        </a:rPr>
                        <a:t>25</a:t>
                      </a:r>
                      <a:endParaRPr lang="pt-BR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Pessoas em uso fórmula nutricional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latin typeface="Calibri"/>
                          <a:ea typeface="Calibri"/>
                          <a:cs typeface="Times New Roman"/>
                        </a:rPr>
                        <a:t>120</a:t>
                      </a:r>
                      <a:endParaRPr lang="pt-BR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214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158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492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Atendimento serviço social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latin typeface="Calibri"/>
                          <a:ea typeface="Calibri"/>
                          <a:cs typeface="Times New Roman"/>
                        </a:rPr>
                        <a:t>392</a:t>
                      </a:r>
                      <a:endParaRPr lang="pt-BR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598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598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1.701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Atendimento de balcão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latin typeface="Calibri"/>
                          <a:ea typeface="Calibri"/>
                          <a:cs typeface="Times New Roman"/>
                        </a:rPr>
                        <a:t>32.830</a:t>
                      </a:r>
                      <a:endParaRPr lang="pt-BR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36.388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31.112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100.330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Bolsa para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ostomizados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- unidade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Controlados receita branca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latin typeface="Calibri"/>
                          <a:ea typeface="Calibri"/>
                          <a:cs typeface="Times New Roman"/>
                        </a:rPr>
                        <a:t>4.484</a:t>
                      </a:r>
                      <a:endParaRPr lang="pt-BR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4.087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3.786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12.357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Controlados receita azul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latin typeface="Calibri"/>
                          <a:ea typeface="Calibri"/>
                          <a:cs typeface="Times New Roman"/>
                        </a:rPr>
                        <a:t>1.989</a:t>
                      </a:r>
                      <a:endParaRPr lang="pt-BR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3.657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3.069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8.715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Atendimento DCNT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latin typeface="Calibri"/>
                          <a:ea typeface="Calibri"/>
                          <a:cs typeface="Times New Roman"/>
                        </a:rPr>
                        <a:t>1.745</a:t>
                      </a:r>
                      <a:endParaRPr lang="pt-BR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1.767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1.916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5.428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5874" y="8220805"/>
            <a:ext cx="288032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Demandas em Saúde Itaguaí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8402" y="351124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DEMANDAS EM SAÚDE – </a:t>
            </a:r>
            <a:r>
              <a:rPr lang="en-US" sz="24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2019</a:t>
            </a:r>
            <a:endParaRPr lang="en-US" sz="24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84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03035" y="1224037"/>
            <a:ext cx="7221807" cy="156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ct val="70000"/>
              </a:lnSpc>
              <a:spcBef>
                <a:spcPts val="1404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endParaRPr lang="pt-BR" sz="3000" b="1" i="1" dirty="0">
              <a:solidFill>
                <a:srgbClr val="213859"/>
              </a:solidFill>
              <a:latin typeface="Calibri" pitchFamily="34" charset="0"/>
              <a:ea typeface="SimSun" charset="0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9963401"/>
              </p:ext>
            </p:extLst>
          </p:nvPr>
        </p:nvGraphicFramePr>
        <p:xfrm>
          <a:off x="139963" y="1008013"/>
          <a:ext cx="10481699" cy="751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31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37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05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PROCEDIMENTOS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3º Quadr.</a:t>
                      </a:r>
                      <a:endParaRPr lang="pt-BR" sz="23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Administração de medicamentos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3.852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4.857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4.961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13.670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8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Aplic</a:t>
                      </a: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Tópica de flúor – indiv. Por sessão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434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979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999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2.412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Atendimento de urgência na at. Básica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981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1.631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00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Atividade educativa em grupo na at.</a:t>
                      </a:r>
                      <a:r>
                        <a:rPr lang="pt-BR" sz="2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400" b="1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Bas</a:t>
                      </a:r>
                      <a:r>
                        <a:rPr lang="pt-BR" sz="2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724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1.166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0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Consulta médica atenção básica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28.406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30.181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26.013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84.600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Cons. Prof. Nível sup. Na atenção básica não médico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15.393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12.200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23.159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50.752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Curativos/avaliação</a:t>
                      </a:r>
                      <a:r>
                        <a:rPr lang="pt-BR" sz="18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800" b="1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atropométrica</a:t>
                      </a:r>
                      <a:r>
                        <a:rPr lang="pt-BR" sz="18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/retirada de pontos/ aferição PA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21.674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40.052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49.009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110.735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Procedimentos</a:t>
                      </a:r>
                      <a:r>
                        <a:rPr lang="pt-BR" sz="2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de</a:t>
                      </a: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fisioterapia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6.878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9.127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5.175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21.180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Consulta de pré-natal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2.665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2.613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2.221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7.499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Primeira consulta odontológica programática</a:t>
                      </a: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483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1.103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1.833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3.419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Procedimentos</a:t>
                      </a:r>
                      <a:r>
                        <a:rPr lang="pt-BR" sz="2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de</a:t>
                      </a: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psicologia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2.318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2.277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1.989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6.584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3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Consulta para </a:t>
                      </a:r>
                      <a:r>
                        <a:rPr lang="pt-BR" sz="18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acomp</a:t>
                      </a: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Cresc. E </a:t>
                      </a:r>
                      <a:r>
                        <a:rPr lang="pt-BR" sz="18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desenv</a:t>
                      </a:r>
                      <a:r>
                        <a:rPr lang="pt-BR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. Puericultura</a:t>
                      </a: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2.657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3.514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3.574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9.745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2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Visita domiciliar</a:t>
                      </a:r>
                      <a:endParaRPr lang="pt-BR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39.157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11.913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20.160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71.230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24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Procedimentos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de fonoaudiologia</a:t>
                      </a:r>
                      <a:endParaRPr lang="pt-BR" sz="2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1.656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2.241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latin typeface="Calibri"/>
                          <a:ea typeface="Calibri"/>
                          <a:cs typeface="Times New Roman"/>
                        </a:rPr>
                        <a:t>1.127</a:t>
                      </a:r>
                      <a:endParaRPr lang="pt-BR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5.024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71933" y="8376814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 </a:t>
            </a:r>
            <a:r>
              <a:rPr lang="pt-BR" sz="1200" b="1" i="1" dirty="0" err="1" smtClean="0"/>
              <a:t>e.sus</a:t>
            </a:r>
            <a:r>
              <a:rPr lang="pt-BR" sz="1200" b="1" i="1" dirty="0" smtClean="0"/>
              <a:t>/BPA</a:t>
            </a:r>
            <a:endParaRPr lang="pt-BR" sz="1200" b="1" i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8107" y="359941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PRODUÇÃO UBS + ESF POR QUADRIMESTRE - </a:t>
            </a:r>
            <a:r>
              <a:rPr lang="en-US" sz="24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2019</a:t>
            </a:r>
            <a:endParaRPr lang="en-US" sz="24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-71933" y="8160790"/>
            <a:ext cx="345638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 smtClean="0"/>
              <a:t>Fonte: </a:t>
            </a:r>
            <a:r>
              <a:rPr lang="pt-BR" sz="1200" b="1" i="1" dirty="0"/>
              <a:t>Direção </a:t>
            </a:r>
            <a:r>
              <a:rPr lang="pt-BR" sz="1200" b="1" i="1" dirty="0" smtClean="0"/>
              <a:t>da Atenção Básica</a:t>
            </a:r>
            <a:endParaRPr lang="pt-BR" sz="1200" b="1" i="1" dirty="0"/>
          </a:p>
        </p:txBody>
      </p:sp>
    </p:spTree>
    <p:extLst>
      <p:ext uri="{BB962C8B-B14F-4D97-AF65-F5344CB8AC3E}">
        <p14:creationId xmlns:p14="http://schemas.microsoft.com/office/powerpoint/2010/main" xmlns="" val="3445013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xmlns="" val="1929472322"/>
              </p:ext>
            </p:extLst>
          </p:nvPr>
        </p:nvGraphicFramePr>
        <p:xfrm>
          <a:off x="0" y="791989"/>
          <a:ext cx="10801350" cy="748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8107" y="359941"/>
            <a:ext cx="10297144" cy="4954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0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COMPARATIVO DE PRODUÇÃO UBS + ESF  </a:t>
            </a:r>
            <a:r>
              <a:rPr lang="en-US" sz="20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3º </a:t>
            </a:r>
            <a:r>
              <a:rPr lang="en-US" sz="2000" b="1" dirty="0">
                <a:latin typeface="Calibri" pitchFamily="34" charset="0"/>
                <a:ea typeface="Calibri" pitchFamily="32" charset="0"/>
                <a:cs typeface="Calibri" pitchFamily="34" charset="0"/>
              </a:rPr>
              <a:t>QUADRIMESTRE - </a:t>
            </a:r>
            <a:r>
              <a:rPr lang="en-US" sz="2000" b="1" dirty="0" smtClean="0">
                <a:latin typeface="Calibri" pitchFamily="34" charset="0"/>
                <a:ea typeface="Calibri" pitchFamily="32" charset="0"/>
                <a:cs typeface="Calibri" pitchFamily="34" charset="0"/>
              </a:rPr>
              <a:t>2019</a:t>
            </a:r>
            <a:endParaRPr lang="en-US" sz="2000" b="1" dirty="0">
              <a:latin typeface="Calibri" pitchFamily="34" charset="0"/>
              <a:ea typeface="Calibri" pitchFamily="32" charset="0"/>
              <a:cs typeface="Calibri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</p:spTree>
    <p:extLst>
      <p:ext uri="{BB962C8B-B14F-4D97-AF65-F5344CB8AC3E}">
        <p14:creationId xmlns:p14="http://schemas.microsoft.com/office/powerpoint/2010/main" xmlns="" val="98403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775" y="4372875"/>
            <a:ext cx="9353800" cy="1747706"/>
          </a:xfrm>
        </p:spPr>
        <p:txBody>
          <a:bodyPr/>
          <a:lstStyle/>
          <a:p>
            <a:pPr algn="ctr"/>
            <a:r>
              <a:rPr lang="pt-BR" b="1" dirty="0"/>
              <a:t>ATENÇÃO ESPECIALIZADA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6/8</a:t>
            </a:r>
          </a:p>
          <a:p>
            <a:r>
              <a:rPr lang="pt-BR" sz="2400" b="1" dirty="0" smtClean="0"/>
              <a:t>12 </a:t>
            </a:r>
            <a:r>
              <a:rPr lang="pt-BR" sz="2400" b="1" dirty="0"/>
              <a:t>slides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4658B1F-7EE0-441E-9896-F134293024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20355" y="1645869"/>
            <a:ext cx="4896544" cy="268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636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452457"/>
              </p:ext>
            </p:extLst>
          </p:nvPr>
        </p:nvGraphicFramePr>
        <p:xfrm>
          <a:off x="144091" y="2592189"/>
          <a:ext cx="10585176" cy="3302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65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0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41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15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81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CAPACITAÇÕES</a:t>
                      </a:r>
                      <a:r>
                        <a:rPr lang="pt-BR" sz="20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DOS PROFISSIONAIS: MÉDICOS, ENFERMEIROS, ODONTO, TÉC.ENFERMAGEM, ACS E ASB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906" marR="449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4785" marR="4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2º</a:t>
                      </a:r>
                      <a:r>
                        <a:rPr lang="pt-BR" sz="1800" b="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906" marR="449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4906" marR="449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4906" marR="44906" marT="103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4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Temas: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Programa tabagismo, coleta de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sangue, busca ativa, SISVAN e Bolsa Família, imunização e materno: planejamento familiar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906" marR="449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785" marR="447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906" marR="449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09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4906" marR="449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26</a:t>
                      </a:r>
                      <a:endParaRPr lang="pt-BR" sz="28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4785" marR="4478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" y="215925"/>
            <a:ext cx="10801350" cy="1512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200" b="1" i="1" dirty="0" smtClean="0">
                <a:latin typeface="Calibri" pitchFamily="34" charset="0"/>
                <a:cs typeface="Arial Unicode MS" charset="0"/>
              </a:rPr>
              <a:t> </a:t>
            </a: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COORDENAÇÃO DE EDUCAÇÃO PERMANENTE- 2019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8253124"/>
            <a:ext cx="255570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DAB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744491" y="7920781"/>
            <a:ext cx="417646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1º Quadrimestre atualizado</a:t>
            </a:r>
          </a:p>
        </p:txBody>
      </p:sp>
    </p:spTree>
    <p:extLst>
      <p:ext uri="{BB962C8B-B14F-4D97-AF65-F5344CB8AC3E}">
        <p14:creationId xmlns:p14="http://schemas.microsoft.com/office/powerpoint/2010/main" xmlns="" val="238907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5843232"/>
              </p:ext>
            </p:extLst>
          </p:nvPr>
        </p:nvGraphicFramePr>
        <p:xfrm>
          <a:off x="72007" y="647973"/>
          <a:ext cx="10585252" cy="7238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24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8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AÇÕES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PROPOSTAS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8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Atualização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Vacinal dos estudantes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546 cadernetas/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218 encaminhamentos/ 06 escolas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1.781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cadernetas</a:t>
                      </a:r>
                    </a:p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617 encaminhamentos   </a:t>
                      </a:r>
                    </a:p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13 escolas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45 cadernetas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18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encaminhamentos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 escolas</a:t>
                      </a:r>
                      <a:endParaRPr lang="pt-BR" sz="20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3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Ações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Combate ao Mosquito Aedes Aegypti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1.901 participantes/ 07 escolas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4.310 </a:t>
                      </a: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participantes</a:t>
                      </a:r>
                    </a:p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 13 escolas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248 participantes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 escolas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5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Avaliação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Saúde Bucal e Escovação Dental Supervisionada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1.754 participantes/ 07 escolas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3.576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participantes</a:t>
                      </a:r>
                    </a:p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13 escolas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2.350 participantes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 escolas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5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Prevenção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das Violências e dos Acidentes 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320 participantes/ 04 escolas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1.022 participantes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08 escolas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112 participantes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escolas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47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Saúde 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Auditiva e linguagem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1.204 participantes/ 67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encaminhamentos/ 05 escolas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4.906 participantes</a:t>
                      </a:r>
                    </a:p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128 encaminhamentos</a:t>
                      </a:r>
                    </a:p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13 escolas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254 participantes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escolas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Prevenção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ao uso de Álcool, tabaco, crack e outras drogas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104 participantes/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01 escola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826 participantes</a:t>
                      </a:r>
                    </a:p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07 escolas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14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Prevenção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IST/AIDS e orientação sobre direito sexual e reprodutivo +  Distribuição da caderneta de Saúde do 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Adolescente.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 participantes/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01 escola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234 participantes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01 escola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-98"/>
            <a:ext cx="10778246" cy="57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8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ATENÇÃO ESPECIALIZADA</a:t>
            </a:r>
            <a:r>
              <a:rPr lang="en-US" sz="2800" b="1" i="1" dirty="0">
                <a:latin typeface="Calibri" pitchFamily="32" charset="0"/>
                <a:ea typeface="SimSun" charset="0"/>
                <a:cs typeface="Arial" pitchFamily="34" charset="0"/>
              </a:rPr>
              <a:t>PROGRAMA DE SAÚDE ESCOLAR - </a:t>
            </a:r>
            <a:r>
              <a:rPr lang="en-US" sz="2800" b="1" i="1" dirty="0" smtClean="0">
                <a:latin typeface="Calibri" pitchFamily="32" charset="0"/>
                <a:ea typeface="SimSun" charset="0"/>
                <a:cs typeface="Arial" pitchFamily="34" charset="0"/>
              </a:rPr>
              <a:t>2019</a:t>
            </a:r>
            <a:endParaRPr lang="pt-BR" sz="2800" b="1" i="1" dirty="0">
              <a:latin typeface="Calibri" pitchFamily="34" charset="0"/>
              <a:ea typeface="SimSun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72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25874" y="8569753"/>
            <a:ext cx="4849552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03035" y="1224037"/>
            <a:ext cx="7221807" cy="156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ct val="70000"/>
              </a:lnSpc>
              <a:spcBef>
                <a:spcPts val="1404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endParaRPr lang="pt-BR" sz="3000" b="1" i="1" dirty="0">
              <a:solidFill>
                <a:srgbClr val="213859"/>
              </a:solidFill>
              <a:latin typeface="Calibri" pitchFamily="34" charset="0"/>
              <a:ea typeface="SimSun" charset="0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6560"/>
              </p:ext>
            </p:extLst>
          </p:nvPr>
        </p:nvGraphicFramePr>
        <p:xfrm>
          <a:off x="504131" y="2160141"/>
          <a:ext cx="9793087" cy="3782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CONSULTAS – CEMES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</a:t>
                      </a:r>
                      <a:r>
                        <a:rPr lang="pt-BR" sz="1800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75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Consulta de profissionais de nível superior na 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atenção especializada (exceto médico)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0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 medica em atenção especializada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12.396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11.060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10.334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33.790</a:t>
                      </a: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0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 pré-natal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risco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68227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68228" y="356815"/>
            <a:ext cx="8664894" cy="1359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70000"/>
              </a:lnSpc>
              <a:spcBef>
                <a:spcPts val="1404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en-US" sz="2400" b="1" i="1" dirty="0" smtClean="0">
                <a:latin typeface="Calibri" pitchFamily="32" charset="0"/>
                <a:ea typeface="SimSun" charset="0"/>
                <a:cs typeface="Arial" pitchFamily="34" charset="0"/>
              </a:rPr>
              <a:t>CENTRO </a:t>
            </a:r>
            <a:r>
              <a:rPr lang="en-US" sz="2400" b="1" i="1" dirty="0">
                <a:latin typeface="Calibri" pitchFamily="32" charset="0"/>
                <a:ea typeface="SimSun" charset="0"/>
                <a:cs typeface="Arial" pitchFamily="34" charset="0"/>
              </a:rPr>
              <a:t>MUNICIPAL DE ESPECIALIDADES MÉDICAS  </a:t>
            </a:r>
            <a:r>
              <a:rPr lang="en-US" sz="2400" b="1" i="1" dirty="0" smtClean="0">
                <a:latin typeface="Calibri" pitchFamily="32" charset="0"/>
                <a:ea typeface="SimSun" charset="0"/>
                <a:cs typeface="Arial" pitchFamily="34" charset="0"/>
              </a:rPr>
              <a:t>2019</a:t>
            </a:r>
            <a:endParaRPr lang="pt-BR" sz="2400" b="1" i="1" dirty="0">
              <a:latin typeface="Calibri" pitchFamily="34" charset="0"/>
              <a:ea typeface="SimSun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5874" y="8244790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xmlns="" val="3064460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25874" y="8569753"/>
            <a:ext cx="4849552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9032503"/>
              </p:ext>
            </p:extLst>
          </p:nvPr>
        </p:nvGraphicFramePr>
        <p:xfrm>
          <a:off x="607847" y="2160141"/>
          <a:ext cx="9763984" cy="40534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09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99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98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30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5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PROCEDIMENTOS - CEMES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Eletrocardiograma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1.660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1.933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1.390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4.983</a:t>
                      </a: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4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Eletroencefalografia em vigília c/ ou s/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foto-estímulo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166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153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161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480</a:t>
                      </a: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2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Eletroencefalograma em  sono induzido c/ ou s/ medicamento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4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Eletroencefalograma quantitativo c/ mapeamento (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eeg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70</a:t>
                      </a: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4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Fundoscopia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253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306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255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814</a:t>
                      </a: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425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111" y="287933"/>
            <a:ext cx="10520147" cy="679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ATENÇÃO ESPECIALIZADA </a:t>
            </a:r>
            <a:r>
              <a:rPr lang="en-US" sz="2400" b="1" i="1" dirty="0">
                <a:latin typeface="Calibri" pitchFamily="32" charset="0"/>
                <a:ea typeface="SimSun" charset="0"/>
                <a:cs typeface="Arial" pitchFamily="34" charset="0"/>
              </a:rPr>
              <a:t>CENTRO MUNICIPAL DE ESPECIALIDADES MÉDICAS </a:t>
            </a:r>
            <a:r>
              <a:rPr lang="en-US" sz="2400" b="1" i="1" dirty="0" smtClean="0">
                <a:latin typeface="Calibri" pitchFamily="32" charset="0"/>
                <a:ea typeface="SimSun" charset="0"/>
                <a:cs typeface="Arial" pitchFamily="34" charset="0"/>
              </a:rPr>
              <a:t>2019</a:t>
            </a:r>
            <a:endParaRPr lang="en-US" sz="24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46695" y="7992789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6695" y="8256836"/>
            <a:ext cx="345638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 smtClean="0"/>
              <a:t>Fonte: </a:t>
            </a:r>
            <a:r>
              <a:rPr lang="pt-BR" sz="1200" b="1" i="1" dirty="0"/>
              <a:t>Direção de Infraestrutura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744491" y="7920781"/>
            <a:ext cx="417646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1º Quadrimestre atualizado</a:t>
            </a:r>
          </a:p>
        </p:txBody>
      </p:sp>
    </p:spTree>
    <p:extLst>
      <p:ext uri="{BB962C8B-B14F-4D97-AF65-F5344CB8AC3E}">
        <p14:creationId xmlns:p14="http://schemas.microsoft.com/office/powerpoint/2010/main" xmlns="" val="84713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36179" y="71909"/>
            <a:ext cx="8712968" cy="36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</a:t>
            </a: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SAÚDE - 2019</a:t>
            </a:r>
            <a:endParaRPr lang="en-US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800" b="1" dirty="0" err="1" smtClean="0">
                <a:latin typeface="Calibri" pitchFamily="32" charset="0"/>
                <a:ea typeface="Calibri" pitchFamily="32" charset="0"/>
                <a:cs typeface="Calibri" pitchFamily="32" charset="0"/>
              </a:rPr>
              <a:t>Quantos</a:t>
            </a:r>
            <a:r>
              <a:rPr lang="en-US" sz="2800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 </a:t>
            </a:r>
            <a:r>
              <a:rPr lang="en-US" sz="2800" b="1" dirty="0" err="1" smtClean="0">
                <a:latin typeface="Calibri" pitchFamily="32" charset="0"/>
                <a:ea typeface="Calibri" pitchFamily="32" charset="0"/>
                <a:cs typeface="Calibri" pitchFamily="32" charset="0"/>
              </a:rPr>
              <a:t>Somos</a:t>
            </a:r>
            <a:r>
              <a:rPr lang="en-US" sz="2800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  </a:t>
            </a:r>
            <a:endParaRPr lang="en-US" sz="2800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183" y="7992789"/>
            <a:ext cx="158417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RH SMS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4131" y="7272709"/>
            <a:ext cx="1000911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Obs. Consideramos a média dos quatro </a:t>
            </a:r>
            <a:r>
              <a:rPr lang="pt-BR" b="1" dirty="0" smtClean="0">
                <a:solidFill>
                  <a:schemeClr val="tx1"/>
                </a:solidFill>
              </a:rPr>
              <a:t>meses</a:t>
            </a:r>
            <a:endParaRPr lang="pt-BR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32904618"/>
              </p:ext>
            </p:extLst>
          </p:nvPr>
        </p:nvGraphicFramePr>
        <p:xfrm>
          <a:off x="216099" y="1224037"/>
          <a:ext cx="10441161" cy="5811188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904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59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9528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Quantos</a:t>
                      </a:r>
                      <a:r>
                        <a:rPr lang="pt-BR" sz="2200" b="1" i="0" u="none" strike="noStrike" baseline="0" dirty="0">
                          <a:solidFill>
                            <a:schemeClr val="bg1"/>
                          </a:solidFill>
                          <a:latin typeface="Calibri"/>
                        </a:rPr>
                        <a:t> Somos</a:t>
                      </a:r>
                      <a:endParaRPr lang="pt-BR" sz="2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1º </a:t>
                      </a:r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Quadrimestre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2º </a:t>
                      </a:r>
                      <a:r>
                        <a:rPr lang="pt-BR" sz="18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Quadrimestre</a:t>
                      </a:r>
                      <a:endParaRPr lang="pt-BR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3º </a:t>
                      </a:r>
                      <a:r>
                        <a:rPr lang="pt-BR" sz="2300" b="1" i="0" u="none" strike="noStrike" dirty="0" smtClean="0">
                          <a:solidFill>
                            <a:srgbClr val="FFFF00"/>
                          </a:solidFill>
                          <a:latin typeface="Calibri"/>
                        </a:rPr>
                        <a:t>Quadrimestre</a:t>
                      </a:r>
                      <a:endParaRPr lang="pt-BR" sz="2300" b="1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10206" marR="10206" marT="10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280">
                <a:tc vMerge="1">
                  <a:txBody>
                    <a:bodyPr/>
                    <a:lstStyle/>
                    <a:p>
                      <a:pPr algn="ctr" fontAlgn="b"/>
                      <a:endParaRPr lang="pt-BR" sz="2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CONTRATO</a:t>
                      </a: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EFETIVO</a:t>
                      </a:r>
                    </a:p>
                  </a:txBody>
                  <a:tcPr marL="10206" marR="10206" marT="1039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CONTRATO</a:t>
                      </a:r>
                    </a:p>
                  </a:txBody>
                  <a:tcPr marL="10206" marR="10206" marT="10392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EFETIVO</a:t>
                      </a: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CONTRATO</a:t>
                      </a:r>
                    </a:p>
                  </a:txBody>
                  <a:tcPr marL="10206" marR="10206" marT="10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EFETIVO</a:t>
                      </a:r>
                    </a:p>
                  </a:txBody>
                  <a:tcPr marL="10206" marR="10206" marT="103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2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Médicos</a:t>
                      </a: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233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Profissionais de</a:t>
                      </a:r>
                      <a:r>
                        <a:rPr lang="pt-BR" sz="2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Nível Superior</a:t>
                      </a: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304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Profis. de Nível</a:t>
                      </a:r>
                      <a:r>
                        <a:rPr lang="pt-BR" sz="2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Médio da Saúde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381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marL="0" marR="0" indent="0" algn="l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Profiss. </a:t>
                      </a:r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Nível</a:t>
                      </a:r>
                      <a:r>
                        <a:rPr lang="pt-BR" sz="22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Fundamental da Saúde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238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Administrativos</a:t>
                      </a: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165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Cargos Comissionados</a:t>
                      </a: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206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Apoio</a:t>
                      </a: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0385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1.218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1.086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1.066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1.529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25874" y="8569753"/>
            <a:ext cx="4849552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425438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2469852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3430918" y="6283561"/>
            <a:ext cx="542618" cy="2996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3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4437910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4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5400676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5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366844" y="6160592"/>
            <a:ext cx="462672" cy="400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6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7368732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7</a:t>
            </a: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8374024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8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9338490" y="6120757"/>
            <a:ext cx="462672" cy="42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9</a:t>
            </a:r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xmlns="" val="3705401560"/>
              </p:ext>
            </p:extLst>
          </p:nvPr>
        </p:nvGraphicFramePr>
        <p:xfrm>
          <a:off x="125874" y="1413282"/>
          <a:ext cx="10225995" cy="6297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03920" y="431949"/>
            <a:ext cx="10225136" cy="706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ct val="70000"/>
              </a:lnSpc>
              <a:spcBef>
                <a:spcPts val="1404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pt-BR" sz="2400" b="1" dirty="0" smtClean="0">
                <a:latin typeface="Calibri" pitchFamily="34" charset="0"/>
                <a:ea typeface="SimSun" charset="0"/>
                <a:cs typeface="Calibri" pitchFamily="34" charset="0"/>
              </a:rPr>
              <a:t>CENTRO DE TRATAMENTO DE LESÕES E FERIDAS CRÔNICAS </a:t>
            </a:r>
            <a:endParaRPr lang="pt-BR" sz="2400" b="1" dirty="0">
              <a:latin typeface="Calibri" pitchFamily="34" charset="0"/>
              <a:ea typeface="SimSun" charset="0"/>
              <a:cs typeface="Calibri" pitchFamily="34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420306" y="7810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</a:t>
            </a: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ITAGUAÍ </a:t>
            </a: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– SECRETARIA MUNICIPAL DE </a:t>
            </a: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SAÚDE 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31178" y="8234349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 smtClean="0"/>
              <a:t>Fonte: Faturamento Itaguaí</a:t>
            </a:r>
            <a:endParaRPr lang="pt-BR" sz="1200" b="1" i="1" dirty="0"/>
          </a:p>
        </p:txBody>
      </p:sp>
    </p:spTree>
    <p:extLst>
      <p:ext uri="{BB962C8B-B14F-4D97-AF65-F5344CB8AC3E}">
        <p14:creationId xmlns:p14="http://schemas.microsoft.com/office/powerpoint/2010/main" xmlns="" val="2947579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25874" y="8569753"/>
            <a:ext cx="4849552" cy="36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8755" tIns="49378" rIns="98755" bIns="49378" anchor="ctr"/>
          <a:lstStyle/>
          <a:p>
            <a:endParaRPr lang="pt-BR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1425438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1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2469852" y="6158860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2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3430918" y="6283561"/>
            <a:ext cx="542618" cy="2996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3</a:t>
            </a:r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4437910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4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5400676" y="6160592"/>
            <a:ext cx="462672" cy="401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5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366844" y="6160592"/>
            <a:ext cx="462672" cy="400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6</a:t>
            </a:r>
          </a:p>
        </p:txBody>
      </p:sp>
      <p:sp>
        <p:nvSpPr>
          <p:cNvPr id="92172" name="Text Box 12"/>
          <p:cNvSpPr txBox="1">
            <a:spLocks noChangeArrowheads="1"/>
          </p:cNvSpPr>
          <p:nvPr/>
        </p:nvSpPr>
        <p:spPr bwMode="auto">
          <a:xfrm>
            <a:off x="7368732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7</a:t>
            </a:r>
          </a:p>
        </p:txBody>
      </p:sp>
      <p:sp>
        <p:nvSpPr>
          <p:cNvPr id="92175" name="Text Box 15"/>
          <p:cNvSpPr txBox="1">
            <a:spLocks noChangeArrowheads="1"/>
          </p:cNvSpPr>
          <p:nvPr/>
        </p:nvSpPr>
        <p:spPr bwMode="auto">
          <a:xfrm>
            <a:off x="8374024" y="6119026"/>
            <a:ext cx="462672" cy="4243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8</a:t>
            </a:r>
          </a:p>
        </p:txBody>
      </p:sp>
      <p:sp>
        <p:nvSpPr>
          <p:cNvPr id="92176" name="Text Box 16"/>
          <p:cNvSpPr txBox="1">
            <a:spLocks noChangeArrowheads="1"/>
          </p:cNvSpPr>
          <p:nvPr/>
        </p:nvSpPr>
        <p:spPr bwMode="auto">
          <a:xfrm>
            <a:off x="9338490" y="6120757"/>
            <a:ext cx="462672" cy="424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809482" rIns="97200" bIns="48600"/>
          <a:lstStyle/>
          <a:p>
            <a:pPr>
              <a:lnSpc>
                <a:spcPct val="61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6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9</a:t>
            </a:r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xmlns="" val="4269725774"/>
              </p:ext>
            </p:extLst>
          </p:nvPr>
        </p:nvGraphicFramePr>
        <p:xfrm>
          <a:off x="131179" y="1020006"/>
          <a:ext cx="10454072" cy="721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420306" y="7810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</a:t>
            </a: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ITAGUAÍ </a:t>
            </a: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– SECRETARIA MUNICIPAL DE </a:t>
            </a: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SAÚDE 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31178" y="8234349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 smtClean="0"/>
              <a:t>Fonte: Faturamento Itaguaí</a:t>
            </a:r>
            <a:endParaRPr lang="pt-BR" sz="1200" b="1" i="1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60115" y="445486"/>
            <a:ext cx="10225136" cy="706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48600" rIns="97200" bIns="48600"/>
          <a:lstStyle/>
          <a:p>
            <a:pPr algn="ctr" hangingPunct="1">
              <a:lnSpc>
                <a:spcPct val="70000"/>
              </a:lnSpc>
              <a:spcBef>
                <a:spcPts val="1404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  <a:tab pos="10163556" algn="l"/>
              </a:tabLst>
            </a:pPr>
            <a:r>
              <a:rPr lang="pt-BR" sz="2400" b="1" dirty="0" smtClean="0">
                <a:latin typeface="Calibri" pitchFamily="34" charset="0"/>
                <a:ea typeface="SimSun" charset="0"/>
                <a:cs typeface="Calibri" pitchFamily="34" charset="0"/>
              </a:rPr>
              <a:t>CENTRO  DE TESTAGEM E ACOLHIMENTO </a:t>
            </a:r>
            <a:r>
              <a:rPr lang="pt-BR" sz="2400" b="1" dirty="0">
                <a:latin typeface="Calibri" pitchFamily="34" charset="0"/>
                <a:ea typeface="SimSun" charset="0"/>
                <a:cs typeface="Calibri" pitchFamily="34" charset="0"/>
              </a:rPr>
              <a:t>- </a:t>
            </a:r>
            <a:r>
              <a:rPr lang="pt-BR" sz="2400" b="1" dirty="0" smtClean="0">
                <a:latin typeface="Calibri" pitchFamily="34" charset="0"/>
                <a:ea typeface="SimSun" charset="0"/>
                <a:cs typeface="Calibri" pitchFamily="34" charset="0"/>
              </a:rPr>
              <a:t>2019 </a:t>
            </a:r>
            <a:endParaRPr lang="pt-BR" sz="2400" b="1" dirty="0">
              <a:latin typeface="Calibri" pitchFamily="34" charset="0"/>
              <a:ea typeface="SimSun" charset="0"/>
              <a:cs typeface="Calibri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20016" y="7200701"/>
            <a:ext cx="2469852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T.R. Teste Rápido</a:t>
            </a:r>
            <a:endParaRPr lang="pt-B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608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9585384"/>
              </p:ext>
            </p:extLst>
          </p:nvPr>
        </p:nvGraphicFramePr>
        <p:xfrm>
          <a:off x="144091" y="1854405"/>
          <a:ext cx="10585176" cy="51076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CENTRO DE ESPECIALIDADES ODONTOLÓGICO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Procedimento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periodontia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1.111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1.275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2.906</a:t>
                      </a: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5.292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 de profissionais de nível superior na atenção especializada (exceto médico)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1.916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1.438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3.437</a:t>
                      </a: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6.791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Procedimentos básicos realizados em pessoas com necessidades</a:t>
                      </a:r>
                      <a:r>
                        <a:rPr lang="pt-BR" sz="20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especiais</a:t>
                      </a:r>
                      <a:endParaRPr lang="pt-BR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1.107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739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682</a:t>
                      </a: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2.528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Procedimento de endodontia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1.282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1.388</a:t>
                      </a: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2.910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Procedimento de cirurgia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oral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550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770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893</a:t>
                      </a: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2.213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Procedimento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de endodontia em dentes permanentes com 03  ou mais raízes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156</a:t>
                      </a: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350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Procedimento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restauradores realizados em pessoas com necessidades especiais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171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136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222</a:t>
                      </a: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529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Biópsia oral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4257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6099" y="287933"/>
            <a:ext cx="10440141" cy="576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0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ATENÇÃO ESPECIALIZADA </a:t>
            </a:r>
            <a:r>
              <a:rPr lang="en-US" sz="2000" b="1" i="1" dirty="0">
                <a:latin typeface="Calibri" pitchFamily="32" charset="0"/>
                <a:ea typeface="SimSun" charset="0"/>
                <a:cs typeface="Arial" pitchFamily="34" charset="0"/>
              </a:rPr>
              <a:t>CENTRO DE ESPECIALIDADES ODONTOLÓGICAS - </a:t>
            </a:r>
            <a:r>
              <a:rPr lang="en-US" sz="2000" b="1" i="1" dirty="0" smtClean="0">
                <a:latin typeface="Calibri" pitchFamily="32" charset="0"/>
                <a:ea typeface="SimSun" charset="0"/>
                <a:cs typeface="Arial" pitchFamily="34" charset="0"/>
              </a:rPr>
              <a:t>2019</a:t>
            </a:r>
            <a:endParaRPr lang="en-US" sz="20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6099" y="8342756"/>
            <a:ext cx="2244215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xmlns="" val="417934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3866619"/>
              </p:ext>
            </p:extLst>
          </p:nvPr>
        </p:nvGraphicFramePr>
        <p:xfrm>
          <a:off x="144091" y="1080021"/>
          <a:ext cx="10513204" cy="65012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99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33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CAPS BEM VIVER                     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2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Acolhimento diurno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1.419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2.695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2.172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6.286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2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individual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228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391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298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917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2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em grupo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219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149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59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427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2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familiar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102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7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domiciliar para pacientes de centro de atenção psicossocial e/ou familiares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Promoção de contratualidade no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território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5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Práticas corporais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15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Práticas expressivas e comunicativas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139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162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377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2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Atenção às situações de crise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4091" y="359941"/>
            <a:ext cx="10585175" cy="46805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50544" rIns="97200" bIns="50544"/>
          <a:lstStyle/>
          <a:p>
            <a:pPr algn="ctr" hangingPunct="1">
              <a:lnSpc>
                <a:spcPct val="100000"/>
              </a:lnSpc>
              <a:spcBef>
                <a:spcPts val="648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0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SAÚDE MENTAL – </a:t>
            </a:r>
            <a:r>
              <a:rPr lang="en-US" sz="2000" b="1" i="1" dirty="0">
                <a:latin typeface="Calibri" pitchFamily="32" charset="0"/>
                <a:cs typeface="Arial Unicode MS" charset="0"/>
              </a:rPr>
              <a:t>CENTRO DE ATENÇÃO PSICOSSOCIAL </a:t>
            </a:r>
            <a:r>
              <a:rPr lang="en-US" sz="20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PROCEDIMENTOS REALIZADOS - </a:t>
            </a:r>
            <a:r>
              <a:rPr lang="en-US" sz="2000" b="1" i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2019</a:t>
            </a:r>
            <a:endParaRPr lang="en-US" sz="2000" b="1" i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4091" y="8149622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744491" y="7920781"/>
            <a:ext cx="4176464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1º Quadrimestre atualizado</a:t>
            </a:r>
          </a:p>
        </p:txBody>
      </p:sp>
    </p:spTree>
    <p:extLst>
      <p:ext uri="{BB962C8B-B14F-4D97-AF65-F5344CB8AC3E}">
        <p14:creationId xmlns:p14="http://schemas.microsoft.com/office/powerpoint/2010/main" xmlns="" val="294134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6981329"/>
              </p:ext>
            </p:extLst>
          </p:nvPr>
        </p:nvGraphicFramePr>
        <p:xfrm>
          <a:off x="144091" y="1271223"/>
          <a:ext cx="10513241" cy="5741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326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15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CAPSI – CASINHA</a:t>
                      </a:r>
                      <a:r>
                        <a:rPr lang="pt-BR" sz="20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AZUL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   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9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Acolhimento diurno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8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individual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186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195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488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0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em grupo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1.194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1.332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363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2.889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9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familiar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367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450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930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0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Acolhimento inicial por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0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Atendimento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 domiciliar para pacientes de centro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psicosocial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3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Ações de articulação de redes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intra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e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intersetoriais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361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469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8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Matriciamento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de equipes da atenção básica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72106"/>
            <a:ext cx="8113827" cy="288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40334" y="8250114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300966"/>
            <a:ext cx="10729267" cy="569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0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SAÚDE MENTAL – </a:t>
            </a:r>
            <a:r>
              <a:rPr lang="en-US" sz="2000" b="1" i="1" dirty="0">
                <a:latin typeface="Calibri" pitchFamily="32" charset="0"/>
                <a:cs typeface="Arial Unicode MS" charset="0"/>
              </a:rPr>
              <a:t>CENTRO DE ATENÇÃO PSICOSSOCIAL INFANTIL - </a:t>
            </a:r>
            <a:r>
              <a:rPr lang="en-US" sz="2000" b="1" i="1" dirty="0" smtClean="0">
                <a:latin typeface="Calibri" pitchFamily="32" charset="0"/>
                <a:cs typeface="Arial Unicode MS" charset="0"/>
              </a:rPr>
              <a:t>2019</a:t>
            </a:r>
            <a:endParaRPr lang="pt-BR" sz="2000" b="1" dirty="0">
              <a:latin typeface="Times New Roman" pitchFamily="16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94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1184659"/>
              </p:ext>
            </p:extLst>
          </p:nvPr>
        </p:nvGraphicFramePr>
        <p:xfrm>
          <a:off x="216099" y="1080021"/>
          <a:ext cx="10210033" cy="63370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370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56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25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1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CAPS AD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–</a:t>
                      </a: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VIVA A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VIDA</a:t>
                      </a: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 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4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Acolhimento diurno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4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 individual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257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852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1.154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4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 em grupo de paciente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395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550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 familiar em centro de atenção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75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 domiciliar para pacientes de centro de psicossocial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52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Atenção as situações de crise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29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Promoção de contratualidade no território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72106"/>
            <a:ext cx="8113827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4091" y="8265880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4651" y="329832"/>
            <a:ext cx="10225136" cy="533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0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SAÚDE MENTAL – </a:t>
            </a:r>
            <a:r>
              <a:rPr lang="en-US" sz="2000" b="1" i="1" dirty="0">
                <a:latin typeface="Calibri" pitchFamily="32" charset="0"/>
                <a:cs typeface="Arial Unicode MS" charset="0"/>
              </a:rPr>
              <a:t>CENTRO DE ATENÇÃO PSICOSSOCIAL ÁLCOOL E DROGAS - </a:t>
            </a:r>
            <a:r>
              <a:rPr lang="en-US" sz="2000" b="1" i="1" dirty="0" smtClean="0">
                <a:latin typeface="Calibri" pitchFamily="32" charset="0"/>
                <a:cs typeface="Arial Unicode MS" charset="0"/>
              </a:rPr>
              <a:t>2019</a:t>
            </a:r>
            <a:endParaRPr lang="pt-BR" sz="2000" b="1" dirty="0">
              <a:latin typeface="Times New Roman" pitchFamily="16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419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8531072"/>
              </p:ext>
            </p:extLst>
          </p:nvPr>
        </p:nvGraphicFramePr>
        <p:xfrm>
          <a:off x="144091" y="2448173"/>
          <a:ext cx="10441159" cy="2304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546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54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91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77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00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Ambulatório de Saúde Mental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Consulta de profissionais de nível superior na atenção especializada (exceto médico)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493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480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973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1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Consulta medica em atenção especializada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1.767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1.863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1.797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5.427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4615" y="359941"/>
            <a:ext cx="10729267" cy="569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000" b="1" i="1" dirty="0">
                <a:latin typeface="Calibri" pitchFamily="32" charset="0"/>
                <a:ea typeface="Calibri" pitchFamily="32" charset="0"/>
                <a:cs typeface="Calibri" pitchFamily="32" charset="0"/>
              </a:rPr>
              <a:t>SAÚDE MENTAL – </a:t>
            </a:r>
            <a:r>
              <a:rPr lang="pt-BR" sz="2000" b="1" dirty="0">
                <a:latin typeface="Calibri" pitchFamily="34" charset="0"/>
              </a:rPr>
              <a:t>Núcleo de Prática Integrativas em Saúde Mental - </a:t>
            </a:r>
            <a:r>
              <a:rPr lang="pt-BR" sz="2000" b="1" dirty="0" smtClean="0">
                <a:latin typeface="Calibri" pitchFamily="34" charset="0"/>
              </a:rPr>
              <a:t>2019</a:t>
            </a:r>
            <a:endParaRPr lang="pt-BR" sz="2000" b="1" dirty="0">
              <a:latin typeface="Calibri" pitchFamily="34" charset="0"/>
              <a:ea typeface="Calibri"/>
              <a:cs typeface="Times New Roman"/>
            </a:endParaRPr>
          </a:p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pt-BR" sz="2000" b="1" dirty="0">
              <a:latin typeface="Times New Roman" pitchFamily="16" charset="0"/>
              <a:cs typeface="Arial Unicode MS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4091" y="8265880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xmlns="" val="113263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4461035"/>
              </p:ext>
            </p:extLst>
          </p:nvPr>
        </p:nvGraphicFramePr>
        <p:xfrm>
          <a:off x="360115" y="2880221"/>
          <a:ext cx="10137853" cy="27929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88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64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CENTRO ESPECIALIZADO DE FISIOTERAPIA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</a:t>
                      </a:r>
                      <a:r>
                        <a:rPr lang="pt-BR" sz="1800" b="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8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Consultas de profissionais de nível superior na atenção especializada exceto médico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4.243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4.505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4.848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13.596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8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Fonoaudiologia procedimentos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2.183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2.258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3.159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7.600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8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Fisioterapia procedimentos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12.404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12.622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23.557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48.583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88108" y="143917"/>
            <a:ext cx="10297144" cy="14207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0" bIns="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sz="2400" b="1" i="1" dirty="0">
                <a:latin typeface="Calibri" pitchFamily="32" charset="0"/>
                <a:cs typeface="Arial Unicode MS" charset="0"/>
              </a:rPr>
              <a:t>CENTRO DE ESPECIALIDADES EM FONOAUDIOLOGIA E FISIOTERAPIA - CEFF  </a:t>
            </a:r>
            <a:r>
              <a:rPr lang="en-US" sz="2400" b="1" i="1" dirty="0" smtClean="0">
                <a:latin typeface="Calibri" pitchFamily="32" charset="0"/>
                <a:cs typeface="Arial Unicode MS" charset="0"/>
              </a:rPr>
              <a:t>2019-</a:t>
            </a:r>
            <a:endParaRPr lang="pt-BR" sz="2400" b="1" dirty="0">
              <a:latin typeface="Arial Black" pitchFamily="34" charset="0"/>
              <a:cs typeface="Arial Unicode MS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8244790"/>
            <a:ext cx="215994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xmlns="" val="45490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3775" y="6047977"/>
            <a:ext cx="9353800" cy="1747706"/>
          </a:xfrm>
        </p:spPr>
        <p:txBody>
          <a:bodyPr/>
          <a:lstStyle/>
          <a:p>
            <a:pPr algn="ctr"/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DVS</a:t>
            </a:r>
            <a:br>
              <a:rPr lang="pt-BR" b="1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7/8</a:t>
            </a:r>
          </a:p>
          <a:p>
            <a:r>
              <a:rPr lang="pt-BR" sz="2400" b="1" dirty="0" smtClean="0"/>
              <a:t>19 </a:t>
            </a:r>
            <a:r>
              <a:rPr lang="pt-BR" sz="2400" b="1" dirty="0"/>
              <a:t>slides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B5C4981-10F2-4675-9884-1972D7EEC4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8367" y="1152029"/>
            <a:ext cx="5976664" cy="51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4320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2083" y="287933"/>
            <a:ext cx="10585176" cy="690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000" b="1" i="1" dirty="0">
                <a:latin typeface="Calibri" pitchFamily="34" charset="0"/>
                <a:cs typeface="Arial Unicode MS" charset="0"/>
              </a:rPr>
              <a:t>VIGILÂNCIA EM SAÚDE - DEPARTAMENTO DE SAÚDE COLETIVA - </a:t>
            </a:r>
            <a:r>
              <a:rPr lang="pt-BR" sz="2000" b="1" i="1" dirty="0" smtClean="0">
                <a:latin typeface="Calibri" pitchFamily="34" charset="0"/>
                <a:cs typeface="Arial Unicode MS" charset="0"/>
              </a:rPr>
              <a:t>2019</a:t>
            </a:r>
            <a:endParaRPr lang="pt-BR" sz="2000" b="1" i="1" dirty="0"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0580428"/>
              </p:ext>
            </p:extLst>
          </p:nvPr>
        </p:nvGraphicFramePr>
        <p:xfrm>
          <a:off x="252103" y="2027319"/>
          <a:ext cx="10297145" cy="374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65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41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DEPARTAMENTO DE SAÚDE COLETIVA    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 c/ identificação de casos novos de tuberculose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34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 de profissionais de nível superior na atenção especializada (exceto médico)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225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212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336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773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Consulta médica em atenção especializada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986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332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1.710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Terapia individual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222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126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670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individual em psicoterapia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Administração de medicamentos.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558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302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453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1.313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6094"/>
            <a:ext cx="8113827" cy="497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68315" y="8304806"/>
            <a:ext cx="252028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xmlns="" val="266102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663827" y="359941"/>
            <a:ext cx="8641504" cy="357355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r>
              <a:rPr lang="pt-BR" b="1" dirty="0"/>
              <a:t>                 POPULAÇÃO </a:t>
            </a:r>
            <a:r>
              <a:rPr lang="pt-BR" b="1" dirty="0" smtClean="0"/>
              <a:t>RESIDENTE</a:t>
            </a:r>
            <a:endParaRPr lang="pt-BR" b="1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4046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2083" y="7934642"/>
            <a:ext cx="6725746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  <a:buFont typeface="Wingdings" pitchFamily="2" charset="2"/>
              <a:buChar char="§"/>
            </a:pPr>
            <a:r>
              <a:rPr lang="pt-BR" sz="1400" dirty="0">
                <a:latin typeface="Calibri" pitchFamily="34" charset="0"/>
              </a:rPr>
              <a:t>População residente por </a:t>
            </a:r>
            <a:r>
              <a:rPr lang="pt-BR" sz="1400" b="1" dirty="0">
                <a:latin typeface="Calibri" pitchFamily="34" charset="0"/>
              </a:rPr>
              <a:t>Faixa Etária e Sexo </a:t>
            </a:r>
          </a:p>
          <a:p>
            <a:pPr>
              <a:lnSpc>
                <a:spcPct val="70000"/>
              </a:lnSpc>
              <a:buFont typeface="Wingdings" pitchFamily="2" charset="2"/>
              <a:buChar char="§"/>
            </a:pPr>
            <a:r>
              <a:rPr lang="pt-BR" sz="1400" dirty="0">
                <a:latin typeface="Calibri" pitchFamily="34" charset="0"/>
              </a:rPr>
              <a:t> Município: </a:t>
            </a:r>
            <a:r>
              <a:rPr lang="pt-BR" sz="1600" b="1" dirty="0">
                <a:latin typeface="Calibri" pitchFamily="34" charset="0"/>
              </a:rPr>
              <a:t>Itaguaí / </a:t>
            </a:r>
            <a:r>
              <a:rPr lang="pt-BR" sz="1600" b="1" dirty="0" smtClean="0">
                <a:latin typeface="Calibri" pitchFamily="34" charset="0"/>
              </a:rPr>
              <a:t>2019</a:t>
            </a:r>
            <a:endParaRPr lang="pt-BR" sz="1600" b="1" dirty="0">
              <a:latin typeface="Calibri" pitchFamily="34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Char char="§"/>
            </a:pPr>
            <a:r>
              <a:rPr lang="pt-BR" sz="1400" b="1" dirty="0">
                <a:latin typeface="Calibri" pitchFamily="34" charset="0"/>
              </a:rPr>
              <a:t> </a:t>
            </a:r>
            <a:r>
              <a:rPr lang="pt-BR" sz="1400" dirty="0">
                <a:latin typeface="Calibri" pitchFamily="34" charset="0"/>
              </a:rPr>
              <a:t>Estimativa Populacional </a:t>
            </a:r>
            <a:r>
              <a:rPr lang="pt-BR" sz="1400" dirty="0" smtClean="0">
                <a:latin typeface="Calibri" pitchFamily="34" charset="0"/>
              </a:rPr>
              <a:t>2019(IBGE/TCU): </a:t>
            </a:r>
            <a:r>
              <a:rPr lang="pt-BR" sz="1400" b="1" dirty="0" smtClean="0"/>
              <a:t> 133.019 </a:t>
            </a:r>
            <a:r>
              <a:rPr lang="pt-BR" sz="1400" b="1" dirty="0"/>
              <a:t>habitantes.</a:t>
            </a:r>
            <a:endParaRPr lang="pt-BR" sz="14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162" y="863997"/>
            <a:ext cx="8764041" cy="6840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2083" y="287933"/>
            <a:ext cx="10566996" cy="10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0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000" b="1" i="1" dirty="0">
                <a:latin typeface="Calibri" pitchFamily="34" charset="0"/>
                <a:cs typeface="Arial Unicode MS" charset="0"/>
              </a:rPr>
              <a:t>VIGILÂNCIA EM SAÚDE -DEPARTAMENTO DE SAÚDE COLETIVA - </a:t>
            </a:r>
            <a:r>
              <a:rPr lang="pt-BR" sz="2000" b="1" i="1" dirty="0" smtClean="0">
                <a:latin typeface="Calibri" pitchFamily="34" charset="0"/>
                <a:cs typeface="Arial Unicode MS" charset="0"/>
              </a:rPr>
              <a:t>2019</a:t>
            </a:r>
            <a:endParaRPr lang="pt-BR" sz="2000" b="1" i="1" dirty="0"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8047113"/>
              </p:ext>
            </p:extLst>
          </p:nvPr>
        </p:nvGraphicFramePr>
        <p:xfrm>
          <a:off x="144091" y="990656"/>
          <a:ext cx="10369152" cy="62617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DEPARTAMENTO DE SAÚDE COLETIVA    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2º Quadr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Ativ. Educ. / Orientação em grupo na A. Básica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5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Ativ. Educ. / Orientação em grupo na A. Espec.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8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Visita domiciliar por prof. de nível médio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Visita domiciliar/institucional por profissional de nível superior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Coleta de linfa p/ pesquisa de m. Leprae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10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Coleta de material p/ exame laboratorial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174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PPD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- I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ntradermorreação com derivado proteico purificado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58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Baciloscopia direta p/ BAAR (hanseniase)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59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Baciloscopia direta p/ BAAR tuberculose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(diagnóstico)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163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288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654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61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Baciloscopia direta p/ BAAR tuberculose (controle)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78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249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42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Cultura para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BAAR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425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44091" y="8208813"/>
            <a:ext cx="231001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xmlns="" val="196268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5020" y="-216123"/>
            <a:ext cx="8101410" cy="7069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3000" b="1" i="1" dirty="0">
                <a:latin typeface="Calibri" pitchFamily="34" charset="0"/>
                <a:cs typeface="Arial Unicode MS" charset="0"/>
              </a:rPr>
              <a:t>VIGILÂNCIA  SANITÁRIA - </a:t>
            </a:r>
            <a:r>
              <a:rPr lang="pt-BR" sz="3000" b="1" i="1" dirty="0" smtClean="0">
                <a:latin typeface="Calibri" pitchFamily="34" charset="0"/>
                <a:cs typeface="Arial Unicode MS" charset="0"/>
              </a:rPr>
              <a:t>2019</a:t>
            </a:r>
            <a:endParaRPr lang="pt-BR" sz="3000" b="1" i="1" dirty="0">
              <a:latin typeface="Calibri" pitchFamily="34" charset="0"/>
              <a:cs typeface="Arial Unicode MS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7932804"/>
              </p:ext>
            </p:extLst>
          </p:nvPr>
        </p:nvGraphicFramePr>
        <p:xfrm>
          <a:off x="216099" y="673819"/>
          <a:ext cx="10409728" cy="7462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71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96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63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24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4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PROCEDIMENTOS REALIZADOS      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1º</a:t>
                      </a:r>
                      <a:r>
                        <a:rPr lang="pt-BR" sz="1800" b="0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Atividades educativas para o setor regulado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Cadastro de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estab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Sujeitos à vig. Sanitária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Exclusão de cadastro de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estab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Sujeitos à vig.  Sanitária com atividades encerradas.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Inspeção dos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estab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Sujeitos à vig. Sanitária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145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173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383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Licenciamento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estab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Sujeitos à vig. Sanitária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145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359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Atividade educativa para a população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358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148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412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918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Recebimento de denúncias/reclamações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 à denúncias/reclamações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Inspeção sanitária de serviços de alimentação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72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Licenciamento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sanit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De serv. De alimentação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0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Fisc. Do uso de prod. </a:t>
                      </a: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Fumígenos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derivados do tabaco em ambientes coletivos fechados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e 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públicos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01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Proced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De cadastros e inspeções diversas -  </a:t>
                      </a:r>
                      <a:r>
                        <a:rPr lang="pt-BR" sz="1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INSTITUIÇÃO IDOSOS, LABORATÓRIOS, HEMOTERAPIA, SERVIÇOS DE ALIMENTAÇÃO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3614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Licenciamentos diversos – 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INSTITUIÇÃO DE IDOSOS, LABORATÓRIOS, HEMOTERAPIA. SERVIÇOS DE ALIMENTAÇÃO</a:t>
                      </a: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Inspeção de ILPI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Licença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ILPI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0125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Insp</a:t>
                      </a: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pt-BR" sz="18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Sanit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Em saúde do trabalhador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44091" y="8304806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xmlns="" val="377205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40235" y="78160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SECRETARIA </a:t>
            </a: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MUNICIPAL DE </a:t>
            </a:r>
            <a:r>
              <a:rPr lang="en-US" b="1" dirty="0" smtClean="0">
                <a:latin typeface="Calibri" pitchFamily="32" charset="0"/>
                <a:ea typeface="Calibri" pitchFamily="32" charset="0"/>
                <a:cs typeface="Calibri" pitchFamily="32" charset="0"/>
              </a:rPr>
              <a:t>SAÚDE</a:t>
            </a:r>
            <a:endParaRPr lang="en-US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7749983"/>
              </p:ext>
            </p:extLst>
          </p:nvPr>
        </p:nvGraphicFramePr>
        <p:xfrm>
          <a:off x="288106" y="1015927"/>
          <a:ext cx="10297145" cy="50066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15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46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AÇÕES REALIZADAS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3483" marR="43483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de dengue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doméstica de violência sexual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anti-rábico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humano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144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334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5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de meningites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de tuberculose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42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76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de hanseníase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de hepatites virais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7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de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hiv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adulto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Notificação sífilis congênita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360115" y="359941"/>
            <a:ext cx="1022513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VIGILÂNCIA EPIDEMIOLÓGICA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2019</a:t>
            </a:r>
            <a:endParaRPr lang="pt-BR" sz="2400" b="1" i="1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4091" y="8304806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376339" y="8290893"/>
            <a:ext cx="504056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2º quadrimestre atualizado pelos sistemas</a:t>
            </a: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7941941"/>
              </p:ext>
            </p:extLst>
          </p:nvPr>
        </p:nvGraphicFramePr>
        <p:xfrm>
          <a:off x="288107" y="6245726"/>
          <a:ext cx="10225136" cy="17996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10676"/>
                <a:gridCol w="1139586"/>
                <a:gridCol w="1455606"/>
                <a:gridCol w="1250906"/>
                <a:gridCol w="1068362"/>
              </a:tblGrid>
              <a:tr h="4909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Notificação de sífilis em gestante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5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Notificação de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zika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5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Notificação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chicungunya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231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682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917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279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Gestante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hiv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+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483" marR="43483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2927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78160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5898999"/>
              </p:ext>
            </p:extLst>
          </p:nvPr>
        </p:nvGraphicFramePr>
        <p:xfrm>
          <a:off x="144091" y="2088133"/>
          <a:ext cx="10513167" cy="4018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89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13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95223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COORDENAÇÃO DE VIGILÂNCIA AMBIENTAL E SANEAMENTO BÁSICO </a:t>
                      </a:r>
                      <a:r>
                        <a:rPr lang="pt-BR" sz="22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pt-BR" sz="22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2" marR="40822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4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lang="pt-BR" sz="22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</a:t>
                      </a: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</a:t>
                      </a:r>
                    </a:p>
                  </a:txBody>
                  <a:tcPr marL="43741" marR="43741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3741" marR="43741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Coleta de água tratada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255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250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255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Resultados c/ alterações de água tratada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Coleta de água não tratada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Resultados c/ alterações de água não tratada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3741" marR="4374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21040" y="359941"/>
            <a:ext cx="1022513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VIGILÂNCIA AMBIENTAL E SANEAMENTO BÁSICO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2019</a:t>
            </a:r>
            <a:endParaRPr lang="pt-BR" sz="2400" b="1" i="1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1040" y="8304806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xmlns="" val="1031472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60116" y="71909"/>
            <a:ext cx="10153128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9907758"/>
              </p:ext>
            </p:extLst>
          </p:nvPr>
        </p:nvGraphicFramePr>
        <p:xfrm>
          <a:off x="269851" y="1512069"/>
          <a:ext cx="9955360" cy="53500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18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0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IEC – INFORMAÇÃO, EDUCAÇÃO E COMUNICAÇÃO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Reunião/contatos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Visitas técnicas/ 10 minutos salvam vidas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167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Panfletagem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8.827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13.123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824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22.774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Palestras e oficinas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147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219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Teatro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Eventos e estandes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Mutirões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Treinamento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(equipe)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02</a:t>
                      </a:r>
                      <a:endParaRPr lang="pt-BR" sz="1800" b="0" baseline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Sexta sem mosquito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9073083" y="8293802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88107" y="356164"/>
            <a:ext cx="1022513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VIGILÂNCIA AMBIENTAL EM SAÚDE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2019</a:t>
            </a:r>
            <a:endParaRPr lang="pt-BR" sz="2400" b="1" i="1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598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60116" y="71909"/>
            <a:ext cx="10153128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6458821"/>
              </p:ext>
            </p:extLst>
          </p:nvPr>
        </p:nvGraphicFramePr>
        <p:xfrm>
          <a:off x="432123" y="2000367"/>
          <a:ext cx="10030316" cy="4374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00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45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22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08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25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0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ARBOVIROSES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 domiciliar para levantamento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índice do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liraa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3.516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7.070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3.549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14.135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Amostra de larvas de mosquitos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coletadas no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v.D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DO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liraa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428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 domiciliar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no ciclo – imóveis abertos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108.254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115.457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99.095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322.806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domiciliar no ciclo – imóveis fechados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25.448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35.202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29.723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90.373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 domiciliar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no ciclo – imóveis recuperados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541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858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414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1.813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 domiciliar no ciclo – imóveis recusados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88107" y="359941"/>
            <a:ext cx="1022513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VIGILÂNCIA AMBIENTAL EM SAÚDE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2019</a:t>
            </a:r>
            <a:endParaRPr lang="pt-BR" sz="2400" b="1" i="1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600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60116" y="71909"/>
            <a:ext cx="10153128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2307455"/>
              </p:ext>
            </p:extLst>
          </p:nvPr>
        </p:nvGraphicFramePr>
        <p:xfrm>
          <a:off x="432123" y="2000367"/>
          <a:ext cx="10030316" cy="302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00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2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42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08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25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90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ARBOVIROSES (CONTROLE QUÍMICO) FUMACÊ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 aos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P.E.s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para inspeção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275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256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784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aos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P.E.s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para tratamento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226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284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795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Amostras de larvas de mosquitos coletadas nos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P.E.s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N° de localidades trabalhadas com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fumacê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88107" y="359941"/>
            <a:ext cx="1022513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VIGILÂNCIA AMBIENTAL EM SAÚDE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2019</a:t>
            </a:r>
            <a:endParaRPr lang="pt-BR" sz="2400" b="1" i="1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5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4967173"/>
              </p:ext>
            </p:extLst>
          </p:nvPr>
        </p:nvGraphicFramePr>
        <p:xfrm>
          <a:off x="144091" y="954201"/>
          <a:ext cx="10441159" cy="6792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62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04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98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64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5219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COORDENAÇÃO DE AÇÕES, PREVENÇÃO E COMBATE ÀS  ENDEMIAS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9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ENTOMOLOGIA</a:t>
                      </a: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1º </a:t>
                      </a: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Quad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2º Quad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</a:rPr>
                        <a:t>Total</a:t>
                      </a:r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Número de localidades monitoradas por armadilhas</a:t>
                      </a:r>
                      <a:endParaRPr lang="pt-BR" sz="20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32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96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1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Número de armadilhas instaladas</a:t>
                      </a:r>
                      <a:endParaRPr lang="pt-BR" sz="20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156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147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459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3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Número de amostras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larvas de mosquitos coletadas nas armadilhas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308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232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739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8783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N° de larvas analisadas das amostras das armadilhas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1.487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963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1.127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3.577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8783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Número de localidades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que realizam pesquisa vetorial especial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78783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N° de imóveis visitados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na PVE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161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397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567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8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N° de amostras de larvas de mosquitos coletadas na PVE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54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8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N° de larvas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analisadas das amostras do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pve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113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86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239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8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N°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larvas analisadas das amostras dos pontos estratégicos (P.E.).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213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128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108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449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8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N° de larvas analisadas das amostras do lira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310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740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738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1.788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6319" y="273007"/>
            <a:ext cx="1080135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AÇÕES DE PREVENÇÃO E COMBATE ÀS  ENDEMIAS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2019</a:t>
            </a:r>
            <a:endParaRPr lang="pt-BR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6099" y="8209833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xmlns="" val="1885305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2083716"/>
              </p:ext>
            </p:extLst>
          </p:nvPr>
        </p:nvGraphicFramePr>
        <p:xfrm>
          <a:off x="216100" y="756333"/>
          <a:ext cx="10441159" cy="7013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062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24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78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64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0000">
                <a:tc gridSpan="5"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COORDENAÇÃO DE AÇÕES, PREVENÇÃO E COMBATE ÀS  ENDEMIAS 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0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CONTROLE DE ENDEMIAS ESPECIAIS</a:t>
                      </a:r>
                      <a:endParaRPr lang="pt-BR" sz="2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Times New Roman"/>
                        </a:rPr>
                        <a:t> 1º Quad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 2º Quad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latin typeface="Calibri" pitchFamily="34" charset="0"/>
                        </a:rPr>
                        <a:t>3º Quadr.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Pesquisa de campo de leishmaniose</a:t>
                      </a:r>
                      <a:endParaRPr lang="pt-BR" sz="20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141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7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Encaminhamento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do caso suspeito  à FIOCRUZ para diagnóstico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1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Acomp</a:t>
                      </a: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. do caso confirmado</a:t>
                      </a:r>
                      <a:r>
                        <a:rPr lang="pt-BR" sz="2000" b="1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até a cura</a:t>
                      </a:r>
                      <a:endParaRPr lang="pt-BR" sz="20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7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Palestra/orientação de leishmaniose / participantes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53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176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9176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Pesquisa de campo de malária</a:t>
                      </a:r>
                      <a:endParaRPr lang="pt-BR" sz="20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185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209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Caso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positivo de malária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Caso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negativo de malária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1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Pesquisa de campo de esquistossomose</a:t>
                      </a:r>
                      <a:endParaRPr lang="pt-BR" sz="20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159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214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153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526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3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Número de localidades trabalhadas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1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Número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coleção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hídridas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pesquisadas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28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90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2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Número de estações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inspecionadas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135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176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159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470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9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Número de caramujos selecionados, preparados e encaminhados ao cepa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72107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319" y="215925"/>
            <a:ext cx="1080135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AÇÕES DE PREVENÇÃO E COMBATE ÀS  ENDEMIAS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2019</a:t>
            </a:r>
            <a:endParaRPr lang="pt-BR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8032" y="8304806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xmlns="" val="157657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0306" y="78160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9838015"/>
              </p:ext>
            </p:extLst>
          </p:nvPr>
        </p:nvGraphicFramePr>
        <p:xfrm>
          <a:off x="452239" y="1224037"/>
          <a:ext cx="10205020" cy="3487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8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26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76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9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CONTROLE DE VETORES E ROEDORES 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6952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Visitas domiciliares para desratização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135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169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372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0096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Visitas p/desratização de prédios públicos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58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407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Desratização em bueiros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202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7084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Desratização em terrenos baldios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-215949" y="359941"/>
            <a:ext cx="11089307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CONTROLE DE VETORES E ROEDORES </a:t>
            </a:r>
            <a:r>
              <a:rPr lang="pt-BR" sz="2400" b="1" i="1" dirty="0" smtClean="0">
                <a:latin typeface="Calibri" pitchFamily="34" charset="0"/>
                <a:ea typeface="Calibri"/>
                <a:cs typeface="Calibri" pitchFamily="34" charset="0"/>
              </a:rPr>
              <a:t>2019</a:t>
            </a:r>
            <a:endParaRPr lang="pt-BR" sz="2400" b="1" i="1" dirty="0">
              <a:latin typeface="Calibri" pitchFamily="34" charset="0"/>
              <a:ea typeface="Calibri"/>
              <a:cs typeface="Calibri" pitchFamily="34" charset="0"/>
            </a:endParaRPr>
          </a:p>
          <a:p>
            <a:pPr algn="ctr"/>
            <a:endParaRPr lang="pt-BR" sz="2400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2083" y="8280821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27648740"/>
              </p:ext>
            </p:extLst>
          </p:nvPr>
        </p:nvGraphicFramePr>
        <p:xfrm>
          <a:off x="380231" y="5112469"/>
          <a:ext cx="10205020" cy="2188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04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26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76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9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CAMPANHA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: VACINAÇÃO ANTIRRÁBICA ANIMAL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6952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Cães</a:t>
                      </a:r>
                      <a:r>
                        <a:rPr lang="pt-BR" sz="2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vacinados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0096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Gatos vacinados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8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9166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25275" y="325924"/>
            <a:ext cx="8535840" cy="357355"/>
          </a:xfrm>
          <a:prstGeom prst="rect">
            <a:avLst/>
          </a:prstGeom>
          <a:noFill/>
        </p:spPr>
        <p:txBody>
          <a:bodyPr wrap="square" lIns="98755" tIns="49378" rIns="98755" bIns="49378" rtlCol="0">
            <a:spAutoFit/>
          </a:bodyPr>
          <a:lstStyle/>
          <a:p>
            <a:pPr algn="ctr"/>
            <a:r>
              <a:rPr lang="pt-BR" b="1" dirty="0">
                <a:latin typeface="Calibri" pitchFamily="34" charset="0"/>
              </a:rPr>
              <a:t>NASCIDOS VIVOS POR OCORRÊNCIA EM ITAGUAÍ X MUNICÍPIO DE RESIDÊNCIA - </a:t>
            </a:r>
            <a:r>
              <a:rPr lang="pt-BR" b="1" dirty="0" smtClean="0">
                <a:latin typeface="Calibri" pitchFamily="34" charset="0"/>
              </a:rPr>
              <a:t>2019 </a:t>
            </a:r>
            <a:endParaRPr lang="pt-BR" b="1" dirty="0">
              <a:latin typeface="Calibri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5085390"/>
              </p:ext>
            </p:extLst>
          </p:nvPr>
        </p:nvGraphicFramePr>
        <p:xfrm>
          <a:off x="1080196" y="1030037"/>
          <a:ext cx="8784974" cy="4372842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2872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25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17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0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79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26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</a:rPr>
                        <a:t>Município de residência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1º</a:t>
                      </a:r>
                      <a:r>
                        <a:rPr lang="pt-BR" sz="18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Quadr.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2º</a:t>
                      </a:r>
                      <a:r>
                        <a:rPr lang="pt-BR" sz="18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Quadr.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>
                          <a:solidFill>
                            <a:srgbClr val="FFFF00"/>
                          </a:solidFill>
                          <a:latin typeface="+mj-lt"/>
                        </a:rPr>
                        <a:t>3º</a:t>
                      </a:r>
                      <a:r>
                        <a:rPr lang="pt-BR" sz="2300" b="1" i="0" u="none" strike="noStrike" baseline="0" dirty="0">
                          <a:solidFill>
                            <a:srgbClr val="FFFF00"/>
                          </a:solidFill>
                          <a:latin typeface="+mj-lt"/>
                        </a:rPr>
                        <a:t> Quadr</a:t>
                      </a:r>
                      <a:r>
                        <a:rPr lang="pt-BR" sz="2300" b="1" i="0" u="none" strike="noStrike" baseline="0" dirty="0">
                          <a:solidFill>
                            <a:schemeClr val="tx1"/>
                          </a:solidFill>
                          <a:latin typeface="+mj-lt"/>
                        </a:rPr>
                        <a:t>.</a:t>
                      </a:r>
                      <a:endParaRPr lang="pt-BR" sz="2300" b="1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Total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Itaguaí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359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305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986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Duque</a:t>
                      </a:r>
                      <a:r>
                        <a:rPr lang="pt-BR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Caxias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Belford Roxo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Mangaratiba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Nova Iguaçu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Seropédica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Queimados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0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Angra</a:t>
                      </a:r>
                      <a:r>
                        <a:rPr lang="pt-BR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dos Reis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12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Rio de Janeiro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5113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372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3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318</a:t>
                      </a:r>
                      <a:endParaRPr lang="pt-BR" sz="23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1.022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4258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4091" y="8136805"/>
            <a:ext cx="2028697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TABNET/SESRJ/DVS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4829164"/>
              </p:ext>
            </p:extLst>
          </p:nvPr>
        </p:nvGraphicFramePr>
        <p:xfrm>
          <a:off x="1080197" y="5624007"/>
          <a:ext cx="8784975" cy="23687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70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19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19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19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19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60040">
                <a:tc gridSpan="5">
                  <a:txBody>
                    <a:bodyPr/>
                    <a:lstStyle/>
                    <a:p>
                      <a:pPr algn="l" rtl="0" fontAlgn="b"/>
                      <a:r>
                        <a:rPr lang="pt-BR" sz="2000" u="none" strike="noStrike" dirty="0">
                          <a:effectLst/>
                        </a:rPr>
                        <a:t>CONSOLIDADO    </a:t>
                      </a:r>
                      <a:r>
                        <a:rPr lang="pt-BR" sz="2400" u="sng" strike="noStrike" dirty="0">
                          <a:effectLst/>
                        </a:rPr>
                        <a:t>Nascidos vivos</a:t>
                      </a:r>
                      <a:endParaRPr lang="pt-BR" sz="2400" b="1" i="0" u="sng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768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196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>
                          <a:effectLst/>
                        </a:rPr>
                        <a:t>Estabelecimento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1º</a:t>
                      </a:r>
                      <a:r>
                        <a:rPr lang="pt-BR" sz="18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Quadr.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2º</a:t>
                      </a:r>
                      <a:r>
                        <a:rPr lang="pt-BR" sz="1800" b="0" i="0" u="none" strike="noStrike" baseline="0" dirty="0">
                          <a:solidFill>
                            <a:schemeClr val="tx1"/>
                          </a:solidFill>
                          <a:latin typeface="+mn-lt"/>
                        </a:rPr>
                        <a:t> Quadr.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10206" marR="10206" marT="1039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0" i="0" u="none" strike="noStrike" dirty="0">
                          <a:solidFill>
                            <a:srgbClr val="FFFF00"/>
                          </a:solidFill>
                          <a:latin typeface="+mj-lt"/>
                        </a:rPr>
                        <a:t>3º</a:t>
                      </a:r>
                      <a:r>
                        <a:rPr lang="pt-BR" sz="2300" b="0" i="0" u="none" strike="noStrike" baseline="0" dirty="0">
                          <a:solidFill>
                            <a:srgbClr val="FFFF00"/>
                          </a:solidFill>
                          <a:latin typeface="+mj-lt"/>
                        </a:rPr>
                        <a:t> Quadr.</a:t>
                      </a:r>
                      <a:endParaRPr lang="pt-BR" sz="2300" b="0" i="0" u="none" strike="noStrike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a:txBody>
                  <a:tcPr marL="10206" marR="10206" marT="10392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Total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0206" marR="10206" marT="10392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5534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>
                          <a:effectLst/>
                        </a:rPr>
                        <a:t>HMSFX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318</a:t>
                      </a:r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1.022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45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>
                          <a:effectLst/>
                        </a:rPr>
                        <a:t>CEMERU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645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600" b="1" u="none" strike="noStrike" dirty="0" smtClean="0">
                          <a:effectLst/>
                        </a:rPr>
                        <a:t>DOMICÍLIO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645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Total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323</a:t>
                      </a:r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1.033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9274601"/>
              </p:ext>
            </p:extLst>
          </p:nvPr>
        </p:nvGraphicFramePr>
        <p:xfrm>
          <a:off x="75" y="863953"/>
          <a:ext cx="10729267" cy="7056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60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26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1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PROCEDIMENTO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</a:p>
                  </a:txBody>
                  <a:tcPr marL="10206" marR="10206" marT="103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 e encaminhamento dos trabalhadores em suas demandas específicas</a:t>
                      </a:r>
                    </a:p>
                  </a:txBody>
                  <a:tcPr marL="47628" marR="47628" marT="0" marB="0" anchor="ctr"/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Não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houve atividades nesta Coordenação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rowSpan="10">
                  <a:txBody>
                    <a:bodyPr/>
                    <a:lstStyle/>
                    <a:p>
                      <a:pPr marL="0" marR="0" indent="0" algn="ctr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Não</a:t>
                      </a:r>
                      <a:r>
                        <a:rPr lang="pt-BR" sz="1800" b="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houve atividades nesta Coordenação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 rowSpan="10">
                  <a:txBody>
                    <a:bodyPr/>
                    <a:lstStyle/>
                    <a:p>
                      <a:pPr marL="0" marR="0" indent="0" algn="ctr" defTabSz="987552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6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Não</a:t>
                      </a:r>
                      <a:r>
                        <a:rPr lang="pt-BR" sz="26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houve atividades nesta Coordenação</a:t>
                      </a:r>
                      <a:endParaRPr lang="pt-BR" sz="26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783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Visitas e Monitoramento as Unidades para orientação das estratégias de saúde</a:t>
                      </a: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586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Acompanhamento de acidentes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e de acidentes com Notificações Realizadas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Investigação de Mortalidade ocorrido por  acidente de trabalho</a:t>
                      </a: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7176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Educação Continuada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da equipe em saúde do trabalhador e seus devidos fluxos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995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Interface com a Perícia Médica do Município, previdência, Previdência Social e Ministério do Trabalho</a:t>
                      </a: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Reconhecimento e Mapeamento de atividades produtivas do Município</a:t>
                      </a: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4585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Mapeamento das Empresas,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solicitações específicas e seus riscos com planos de ações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8380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Reuniões e assistência com representantes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da Sociedade,  Sindicatos, GT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Suporte para implantação de </a:t>
                      </a:r>
                      <a:r>
                        <a:rPr lang="pt-BR" sz="18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Atendimento Ocupacional no Município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3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23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6544" y="358864"/>
            <a:ext cx="10801350" cy="86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Calibri" pitchFamily="34" charset="0"/>
                <a:cs typeface="Calibri" pitchFamily="34" charset="0"/>
              </a:rPr>
              <a:t>SAÚDE DO TRABALHADOR - </a:t>
            </a:r>
            <a:r>
              <a:rPr lang="pt-BR" sz="2400" b="1" i="1" dirty="0" smtClean="0">
                <a:latin typeface="Calibri" pitchFamily="34" charset="0"/>
                <a:cs typeface="Calibri" pitchFamily="34" charset="0"/>
              </a:rPr>
              <a:t>2019</a:t>
            </a:r>
            <a:endParaRPr lang="pt-BR" sz="2400" b="1" i="1" dirty="0">
              <a:latin typeface="Calibri" pitchFamily="34" charset="0"/>
              <a:ea typeface="Calibri"/>
              <a:cs typeface="Calibri" pitchFamily="34" charset="0"/>
            </a:endParaRPr>
          </a:p>
          <a:p>
            <a:pPr algn="ctr"/>
            <a:endParaRPr lang="pt-BR" sz="30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2083" y="8160790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Gráfico 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1171422383"/>
              </p:ext>
            </p:extLst>
          </p:nvPr>
        </p:nvGraphicFramePr>
        <p:xfrm>
          <a:off x="0" y="1063205"/>
          <a:ext cx="10790489" cy="6344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47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8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07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67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DOSES APLICADAS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</a:p>
                  </a:txBody>
                  <a:tcPr marL="10206" marR="10206" marT="103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oral contra poliomielite (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vop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874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1.127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845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2.846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Vacina contra pólio inativa (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vip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1.416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1.727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1.437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4.580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tríplice (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dtp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562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1.032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1.645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bcg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-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intradérmico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511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563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520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1.594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contra raiva em cult. Celular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184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281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358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823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7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dupla adulto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1.908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2.423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2.736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7.067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contra hepatite b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1.942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1.242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2.747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5.931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contra febre amarela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1.810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704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1.329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3.843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4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tríplice viral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1.217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1.500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3.465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6.182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8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pentavalente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1.596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1.058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650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3.304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1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oral de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rotavírus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893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1.013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955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2.861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pneumocócica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1.505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2.573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1.486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5.564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07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Vacina meningocócica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2.108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2.709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1.887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6.704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Vacina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contra a gripe influenza - h1n1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8.000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24.758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245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33.003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Vacina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hpv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607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1.242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796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2.645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440235" y="342316"/>
            <a:ext cx="7920880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latin typeface="Calibri" pitchFamily="34" charset="0"/>
              </a:rPr>
              <a:t>IMUNIZAÇÃO - </a:t>
            </a:r>
            <a:r>
              <a:rPr lang="pt-BR" sz="3000" b="1" i="1" dirty="0" smtClean="0">
                <a:latin typeface="Calibri" pitchFamily="34" charset="0"/>
              </a:rPr>
              <a:t>2019</a:t>
            </a:r>
            <a:endParaRPr lang="pt-BR" sz="3000" b="1" i="1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456384" y="7920781"/>
            <a:ext cx="7200875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 smtClean="0"/>
              <a:t>Houve desabastecimento da vacina </a:t>
            </a:r>
            <a:r>
              <a:rPr lang="pt-BR" sz="1600" b="1" i="1" dirty="0" err="1" smtClean="0"/>
              <a:t>Pentavalente</a:t>
            </a:r>
            <a:r>
              <a:rPr lang="pt-BR" sz="1600" b="1" i="1" dirty="0" smtClean="0"/>
              <a:t> no 2º Quadrimestre</a:t>
            </a:r>
            <a:endParaRPr lang="pt-BR" sz="1600" b="1" i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368499" y="7920781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xmlns="" val="413128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Gráfico 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3487556836"/>
              </p:ext>
            </p:extLst>
          </p:nvPr>
        </p:nvGraphicFramePr>
        <p:xfrm>
          <a:off x="216098" y="1834517"/>
          <a:ext cx="10369152" cy="2365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57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72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762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78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04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DOSES APLICADAS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</a:p>
                  </a:txBody>
                  <a:tcPr marL="10206" marR="10206" marT="103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Dtpa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(gestante)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305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651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462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1.418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Dtpa</a:t>
                      </a: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infantil especial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73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Hepatite 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583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741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625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1.949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Vacina </a:t>
                      </a:r>
                      <a:r>
                        <a:rPr lang="pt-BR" sz="20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triviral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especial (</a:t>
                      </a:r>
                      <a:r>
                        <a:rPr lang="pt-BR" sz="20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pneumo</a:t>
                      </a:r>
                      <a:r>
                        <a:rPr lang="pt-BR" sz="20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23)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9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Vacina varicela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1.071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1.443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1.011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3.525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615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296219" y="359941"/>
            <a:ext cx="7920880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latin typeface="Calibri" pitchFamily="34" charset="0"/>
              </a:rPr>
              <a:t>IMUNIZAÇÃO - </a:t>
            </a:r>
            <a:r>
              <a:rPr lang="pt-BR" sz="3000" b="1" i="1" dirty="0" smtClean="0">
                <a:latin typeface="Calibri" pitchFamily="34" charset="0"/>
              </a:rPr>
              <a:t>2019</a:t>
            </a:r>
            <a:endParaRPr lang="pt-BR" sz="3000" b="1" i="1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5" y="7848773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xmlns="" val="348280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592485"/>
              </p:ext>
            </p:extLst>
          </p:nvPr>
        </p:nvGraphicFramePr>
        <p:xfrm>
          <a:off x="288107" y="1410269"/>
          <a:ext cx="10297144" cy="5374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96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4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COORDENAÇÃO DE TUBERCULOSE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1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novos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109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 em acompanhamento PCT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171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9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com alta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57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62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c/ resistência ao tratamento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56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Transferências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5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Abandono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6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Mudança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Diagnóstico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6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Óbitos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46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Avaliação contatos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74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6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Atividade educativa / profissional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06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Atividade educativa / usuário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143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168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78160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E DEFESA  CIVIL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4091" y="8258654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104531" y="359941"/>
            <a:ext cx="1944216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/>
              <a:t>2019</a:t>
            </a:r>
            <a:endParaRPr lang="pt-BR" sz="25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40435" y="8074869"/>
            <a:ext cx="504056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quadrimestre atualizado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7256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08187" y="0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3691027"/>
              </p:ext>
            </p:extLst>
          </p:nvPr>
        </p:nvGraphicFramePr>
        <p:xfrm>
          <a:off x="174301" y="1539743"/>
          <a:ext cx="10338942" cy="5081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1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70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32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690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COORDENAÇÃO DE TUBERCULOSE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0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Consulta médica</a:t>
                      </a:r>
                      <a:endParaRPr lang="pt-BR" sz="22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289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749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kern="120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Consulta</a:t>
                      </a:r>
                      <a:r>
                        <a:rPr lang="pt-BR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Enfermagem</a:t>
                      </a:r>
                      <a:endParaRPr lang="pt-BR" sz="2400" b="1" kern="12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576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Visita domiciliar  p/ programa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Nº casos c/ dose supervisionada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1646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Nº casos c/ dose </a:t>
                      </a:r>
                      <a:r>
                        <a:rPr lang="pt-BR" sz="22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Autoadministrada</a:t>
                      </a:r>
                      <a:endParaRPr lang="pt-BR" sz="22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439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549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1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Atendimento de </a:t>
                      </a:r>
                      <a:r>
                        <a:rPr lang="pt-BR" sz="22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Téc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/</a:t>
                      </a:r>
                      <a:r>
                        <a:rPr lang="pt-BR" sz="22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Aux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enfermagem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371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422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1.288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7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Exames </a:t>
                      </a:r>
                      <a:r>
                        <a:rPr lang="pt-BR" sz="22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baciloscopia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realizados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254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386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1.021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Exames </a:t>
                      </a:r>
                      <a:r>
                        <a:rPr lang="pt-BR" sz="22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baciloscopia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positivados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101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6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Exames de PPD realizados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65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178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2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Exames encaminhado p/cultura 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37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080232" y="342316"/>
            <a:ext cx="8064859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latin typeface="Calibri" pitchFamily="34" charset="0"/>
              </a:rPr>
              <a:t>CONTROLE DA TUBERCULOSE </a:t>
            </a:r>
            <a:r>
              <a:rPr lang="pt-BR" sz="3000" b="1" i="1" dirty="0" smtClean="0">
                <a:latin typeface="Calibri" pitchFamily="34" charset="0"/>
              </a:rPr>
              <a:t>2019</a:t>
            </a:r>
            <a:endParaRPr lang="pt-BR" sz="3000" b="1" i="1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6099" y="8293801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xmlns="" val="143091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5767789"/>
              </p:ext>
            </p:extLst>
          </p:nvPr>
        </p:nvGraphicFramePr>
        <p:xfrm>
          <a:off x="360116" y="1291890"/>
          <a:ext cx="9937103" cy="5836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65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5055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COORDENAÇÃO DE HANSENÍASE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1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INDICADORES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acompanhados pela Coord. 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novos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Total de casos 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em alta cura 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Contatos examinados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Casos avaliados incapacidade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35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Atividade Educativa (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Básica+Espec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)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2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45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40336" y="287933"/>
            <a:ext cx="5976664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Calibri" pitchFamily="34" charset="0"/>
              </a:rPr>
              <a:t>CONTROLE DA HANSENÍASE - </a:t>
            </a:r>
            <a:r>
              <a:rPr lang="pt-BR" sz="2800" b="1" i="1" dirty="0" smtClean="0">
                <a:latin typeface="Calibri" pitchFamily="34" charset="0"/>
              </a:rPr>
              <a:t>2019</a:t>
            </a:r>
            <a:endParaRPr lang="pt-BR" sz="2800" b="1" i="1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757" y="8168830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xmlns="" val="369228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4628942"/>
              </p:ext>
            </p:extLst>
          </p:nvPr>
        </p:nvGraphicFramePr>
        <p:xfrm>
          <a:off x="215330" y="1152029"/>
          <a:ext cx="10513168" cy="6385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08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14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54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7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PROCEDIMENTO /ASSISTÊNCIA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1º Quad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3ºQuad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9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Consulta infectologia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1.222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952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1.224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3.398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Consulta/atendimento enfermeira 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949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1.542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1.769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4.260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Consulta/atendimento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serv. Social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222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465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977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Consulta/atendimento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- psicologia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233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Distribuição de preservativos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238.350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226.344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225.100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689.794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Formula</a:t>
                      </a:r>
                      <a:r>
                        <a:rPr lang="pt-BR" sz="2400" b="1" baseline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láctea  distribuída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120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102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356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Pacientes que retiraram medicamento      IO (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infec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Oportunista) +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antiretroviral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1.442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1.333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1.394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4.169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Casos novos de HIV/AIDS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  <a:endParaRPr lang="pt-BR" sz="2800" b="1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 de IST tratadas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Casos em abandono HIV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56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160315" y="380881"/>
            <a:ext cx="5976664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latin typeface="Calibri" pitchFamily="34" charset="0"/>
              </a:rPr>
              <a:t>IST / AIDS - </a:t>
            </a:r>
            <a:r>
              <a:rPr lang="pt-BR" sz="3000" b="1" i="1" dirty="0" smtClean="0">
                <a:latin typeface="Calibri" pitchFamily="34" charset="0"/>
              </a:rPr>
              <a:t>2019</a:t>
            </a:r>
            <a:endParaRPr lang="pt-BR" sz="3000" b="1" i="1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6099" y="8177360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xmlns="" val="20026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9261014"/>
              </p:ext>
            </p:extLst>
          </p:nvPr>
        </p:nvGraphicFramePr>
        <p:xfrm>
          <a:off x="220198" y="1224037"/>
          <a:ext cx="10513168" cy="5878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2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00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82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57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PROCEDIMENTO /ASSISTÊNCIA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1º Quad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</a:t>
                      </a: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Quad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 smtClean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</a:t>
                      </a:r>
                      <a:r>
                        <a:rPr lang="pt-BR" sz="2300" b="1" dirty="0" err="1" smtClean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Quad</a:t>
                      </a:r>
                      <a:endParaRPr lang="pt-BR" sz="2300" b="1" dirty="0"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7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Busca ativa de casos  p/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vd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Nº de notificações recebidas/unidades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Notificações encaminhadas epidemiologia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Atividade educativa 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realizadas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de testes rápidos realizados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687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742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855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2.284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l" defTabSz="9875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Total</a:t>
                      </a:r>
                      <a:r>
                        <a:rPr lang="pt-BR" sz="24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de testes positivos</a:t>
                      </a:r>
                      <a:endParaRPr lang="pt-BR" sz="24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39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47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216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302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Pacientes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com outras doenças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18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0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gestante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0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 de pacientes com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HIV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1.064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1.070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1.097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1.097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0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Procedimentos realizados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2.476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2.863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0206" marR="10206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3.529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8.868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32323" y="359941"/>
            <a:ext cx="5976664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i="1" dirty="0">
                <a:latin typeface="Calibri" pitchFamily="34" charset="0"/>
              </a:rPr>
              <a:t>IST / AIDS - </a:t>
            </a:r>
            <a:r>
              <a:rPr lang="pt-BR" sz="3000" b="1" i="1" dirty="0" smtClean="0">
                <a:latin typeface="Calibri" pitchFamily="34" charset="0"/>
              </a:rPr>
              <a:t>2019</a:t>
            </a:r>
            <a:endParaRPr lang="pt-BR" sz="3000" b="1" i="1" dirty="0"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48474" y="8232798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 Itaguaí</a:t>
            </a:r>
          </a:p>
        </p:txBody>
      </p:sp>
    </p:spTree>
    <p:extLst>
      <p:ext uri="{BB962C8B-B14F-4D97-AF65-F5344CB8AC3E}">
        <p14:creationId xmlns:p14="http://schemas.microsoft.com/office/powerpoint/2010/main" xmlns="" val="341900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23775" y="4752429"/>
            <a:ext cx="9353800" cy="2486530"/>
          </a:xfrm>
        </p:spPr>
        <p:txBody>
          <a:bodyPr/>
          <a:lstStyle/>
          <a:p>
            <a:pPr algn="ctr"/>
            <a:r>
              <a:rPr lang="pt-BR" b="1" dirty="0"/>
              <a:t>REDE DE URGÊNCIA E EMERGÊNCIA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616699" y="7848773"/>
            <a:ext cx="2664296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Bloco 8/8</a:t>
            </a:r>
          </a:p>
          <a:p>
            <a:r>
              <a:rPr lang="pt-BR" sz="2400" b="1" dirty="0"/>
              <a:t>8 slides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9805A6E-3170-4874-93F6-C2BF80343C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6037" y="1243609"/>
            <a:ext cx="4973827" cy="37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231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2280471"/>
              </p:ext>
            </p:extLst>
          </p:nvPr>
        </p:nvGraphicFramePr>
        <p:xfrm>
          <a:off x="648147" y="1008013"/>
          <a:ext cx="9721079" cy="67510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5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9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/>
                <a:gridCol w="15867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376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747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HOSPITAL MUNICIPAL SÃO FRANCISCO XAVIER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9130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Pacientes transferidos via regulação pelo NIR do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HMSFX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0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Quantitativo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</a:t>
                      </a:r>
                      <a:r>
                        <a:rPr lang="pt-BR" sz="1800" b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Quadr</a:t>
                      </a: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92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65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88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  <a:cs typeface="Calibri" pitchFamily="34" charset="0"/>
                        </a:rPr>
                        <a:t>99</a:t>
                      </a:r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252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4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Leito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Clínico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( CM. </a:t>
                      </a:r>
                      <a:r>
                        <a:rPr lang="pt-BR" sz="1600" b="1" baseline="0" dirty="0" err="1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Ped</a:t>
                      </a:r>
                      <a:r>
                        <a:rPr lang="pt-BR" sz="16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, Ortopedia, Gestante)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4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CTI</a:t>
                      </a:r>
                      <a:b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</a:br>
                      <a:r>
                        <a:rPr lang="pt-BR" sz="16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(Adulto e Pediátrico)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12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1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UTI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NEONATAL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1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107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  <a:cs typeface="Calibri" pitchFamily="34" charset="0"/>
                        </a:rPr>
                        <a:t>117</a:t>
                      </a:r>
                      <a:endParaRPr lang="pt-BR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636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9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464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747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UNIDADE DE PRONTO ATENDIMENTO - UPA 24H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697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Pacientes transferidos via regulação pelo NIR da UPA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741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Quantitativo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23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HMSFX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</a:rPr>
                        <a:t>0</a:t>
                      </a:r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  <a:endParaRPr kumimoji="0" lang="pt-BR" sz="24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23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OUTROS</a:t>
                      </a:r>
                      <a:r>
                        <a:rPr lang="pt-BR" sz="24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HOSPITAIS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</a:rPr>
                        <a:t>0</a:t>
                      </a:r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  <a:endParaRPr kumimoji="0" lang="pt-BR" sz="24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237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>
                          <a:latin typeface="Calibri" pitchFamily="34" charset="0"/>
                        </a:rPr>
                        <a:t>0</a:t>
                      </a:r>
                      <a:endParaRPr lang="pt-BR" sz="2800" b="1" dirty="0"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  <a:endParaRPr kumimoji="0" lang="pt-BR" sz="24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endParaRPr lang="en-US" b="1" dirty="0">
              <a:latin typeface="Calibri" pitchFamily="32" charset="0"/>
              <a:ea typeface="Calibri" pitchFamily="32" charset="0"/>
              <a:cs typeface="Calibri" pitchFamily="3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48547" y="431949"/>
            <a:ext cx="1944216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2019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248474" y="8232798"/>
            <a:ext cx="172826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 </a:t>
            </a:r>
            <a:r>
              <a:rPr lang="pt-BR" sz="1200" b="1" i="1" dirty="0" smtClean="0"/>
              <a:t>NIR/HMSFX</a:t>
            </a:r>
            <a:endParaRPr lang="pt-BR" sz="1200" b="1" i="1" dirty="0"/>
          </a:p>
        </p:txBody>
      </p:sp>
    </p:spTree>
    <p:extLst>
      <p:ext uri="{BB962C8B-B14F-4D97-AF65-F5344CB8AC3E}">
        <p14:creationId xmlns:p14="http://schemas.microsoft.com/office/powerpoint/2010/main" xmlns="" val="283627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44549435"/>
              </p:ext>
            </p:extLst>
          </p:nvPr>
        </p:nvGraphicFramePr>
        <p:xfrm>
          <a:off x="144091" y="1008013"/>
          <a:ext cx="10585252" cy="6740757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1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207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CAUSA DO ÓBITO - CAPÍTULO</a:t>
                      </a:r>
                    </a:p>
                  </a:txBody>
                  <a:tcPr marL="10206" marR="10206" marT="103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1º</a:t>
                      </a:r>
                      <a:r>
                        <a:rPr lang="pt-BR" sz="1400" b="0" i="0" u="none" strike="noStrike" baseline="0" dirty="0">
                          <a:solidFill>
                            <a:schemeClr val="bg1"/>
                          </a:solidFill>
                          <a:latin typeface="Calibri"/>
                        </a:rPr>
                        <a:t> Quadr.</a:t>
                      </a:r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2º</a:t>
                      </a:r>
                      <a:r>
                        <a:rPr lang="pt-BR" sz="1400" b="0" i="0" u="none" strike="noStrike" baseline="0" dirty="0">
                          <a:solidFill>
                            <a:schemeClr val="bg1"/>
                          </a:solidFill>
                          <a:latin typeface="Calibri"/>
                        </a:rPr>
                        <a:t> Quadr.</a:t>
                      </a:r>
                      <a:endParaRPr lang="pt-BR" sz="14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3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3º  Quadr</a:t>
                      </a:r>
                      <a:r>
                        <a:rPr lang="pt-BR" sz="2300" b="0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5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10206" marR="10206" marT="10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I.   Algumas doenças infecciosas e parasitárias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II.  Neoplasias (tumores)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III. Doenças sangue órgãos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hemat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. e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transt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imunitário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IV.  Doenças endócrinas nutricionais e metabólicas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52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V.   Transtornos mentais e comportamentais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VI.  Doenças do sistema nervoso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IX.  Doenças do aparelho circulatório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65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187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X.   Doenças do aparelho respiratório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XI.  Doenças do aparelho digestivo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XII. Doenças da pele e do tecido subcutâneo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XIII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Doenças sist.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osteomuscular e </a:t>
                      </a:r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tec. 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conjuntivo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XIV. Doenças do aparelho geniturinário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XVI. Algumas afecções originadas no período perinatal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XVII.Malformação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cong.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deform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e anomalias cromossômicas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XVIII.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Sint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sinais e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achad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Anorm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pt-B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exam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clínico e laboratoriais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XX.  Causas externas de morbidade e mortalidade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2077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233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681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462672" y="359941"/>
            <a:ext cx="9953161" cy="614990"/>
          </a:xfrm>
          <a:prstGeom prst="rect">
            <a:avLst/>
          </a:prstGeom>
        </p:spPr>
        <p:txBody>
          <a:bodyPr wrap="square" lIns="98755" tIns="49378" rIns="98755" bIns="49378">
            <a:spAutoFit/>
          </a:bodyPr>
          <a:lstStyle/>
          <a:p>
            <a:pPr algn="ctr"/>
            <a:r>
              <a:rPr lang="pt-BR" b="1" dirty="0">
                <a:latin typeface="Calibri" pitchFamily="34" charset="0"/>
              </a:rPr>
              <a:t>ÓBITOS POR OCORRÊNCIA X RESIDÊNCIA X CAUSA DO ÓBITO – CLASSIFICADO POR CAPÍTULO - </a:t>
            </a:r>
            <a:r>
              <a:rPr lang="pt-BR" b="1" dirty="0" smtClean="0">
                <a:latin typeface="Calibri" pitchFamily="34" charset="0"/>
              </a:rPr>
              <a:t>2019</a:t>
            </a:r>
            <a:endParaRPr lang="pt-BR" b="1" dirty="0"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pt-BR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432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2672" y="8208813"/>
            <a:ext cx="202869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TABNET/SESRJ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6139" y="71909"/>
            <a:ext cx="9307289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>
                <a:latin typeface="Calibri" pitchFamily="34" charset="0"/>
                <a:cs typeface="Arial Unicode MS" charset="0"/>
              </a:rPr>
              <a:t>HOSPITAL MUNICIPAL SÃO FRANCISCO XAVIER - </a:t>
            </a: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2019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158908"/>
              </p:ext>
            </p:extLst>
          </p:nvPr>
        </p:nvGraphicFramePr>
        <p:xfrm>
          <a:off x="297254" y="1440061"/>
          <a:ext cx="10296938" cy="5955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09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91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7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ATENDIMENTO MÉDICO URGÊNCIA – HMSFX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Quadr.</a:t>
                      </a: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7628" marR="47628" marT="103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Atendimento de urgência c/ observação ate 24 horas em atenção especializada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764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967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1.237</a:t>
                      </a: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2.968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1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Atendimento de urgência em atenção especializada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15.801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34.084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34.663</a:t>
                      </a:r>
                      <a:endParaRPr lang="pt-BR" sz="2800" b="1" dirty="0"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84.548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1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Consulta de prof. de nível superior na atenção especializada (exceto médico)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1.420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3.494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7.131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12.045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1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Consulta médica em atenção especializada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1.481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2.869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4.045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8.395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0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Revisão com troca de aparelho gessado em membro inferior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231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347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434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1.012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1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Revisão com troca de aparelho gessado em membro superior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214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304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592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1.110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4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Tratamento conservador de fratura de punho com luva gessada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186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289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376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851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Tratamento conservador de fratura em membro inferior com imobilização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178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166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537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7254" y="8244692"/>
            <a:ext cx="2246104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</p:spTree>
    <p:extLst>
      <p:ext uri="{BB962C8B-B14F-4D97-AF65-F5344CB8AC3E}">
        <p14:creationId xmlns:p14="http://schemas.microsoft.com/office/powerpoint/2010/main" xmlns="" val="3552458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52203" y="143917"/>
            <a:ext cx="8928968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>
                <a:latin typeface="Calibri" pitchFamily="34" charset="0"/>
                <a:cs typeface="Arial Unicode MS" charset="0"/>
              </a:rPr>
              <a:t>HOSPITAL MUNICIPAL SÃO FRANCISCO XAVIER - </a:t>
            </a: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2019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708896"/>
              </p:ext>
            </p:extLst>
          </p:nvPr>
        </p:nvGraphicFramePr>
        <p:xfrm>
          <a:off x="185132" y="2160141"/>
          <a:ext cx="10400119" cy="3423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34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412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431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8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INTERNAÇÕES / ALTAS</a:t>
                      </a: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1º Quad</a:t>
                      </a: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2º Quad</a:t>
                      </a: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7628" marR="47628" marT="103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Internações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1.024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1.139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1.139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3.302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92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Altas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705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845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843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2.393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Transferência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77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117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853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Óbito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198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213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613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853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Outros motivos de</a:t>
                      </a:r>
                      <a:r>
                        <a:rPr lang="pt-BR" sz="2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alta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7628" marR="4762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7628" marR="47628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16123" y="8133093"/>
            <a:ext cx="2304256" cy="43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NIR/HMSFX Itaguaí</a:t>
            </a:r>
          </a:p>
          <a:p>
            <a:endParaRPr lang="pt-BR" sz="1200" b="1" i="1" dirty="0"/>
          </a:p>
        </p:txBody>
      </p:sp>
    </p:spTree>
    <p:extLst>
      <p:ext uri="{BB962C8B-B14F-4D97-AF65-F5344CB8AC3E}">
        <p14:creationId xmlns:p14="http://schemas.microsoft.com/office/powerpoint/2010/main" xmlns="" val="81889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9796727"/>
              </p:ext>
            </p:extLst>
          </p:nvPr>
        </p:nvGraphicFramePr>
        <p:xfrm>
          <a:off x="360115" y="1296045"/>
          <a:ext cx="10089395" cy="5334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47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8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24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8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HMSFX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Quad.</a:t>
                      </a: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2º Quad.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Radiografia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5.761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11.190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10.732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27.683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Ecocardiografia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transtoracica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149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215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122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486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2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Ultrassonografia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941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1.918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1.894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4.753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Eletrocardiograma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434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667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1.210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Emissão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otoacústica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para triagem auditiva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Avaliação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miofuncional</a:t>
                      </a: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de sistema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estomatognatico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3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Tococardiografia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pt-BR" sz="2400" b="1" baseline="0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ante-parto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73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407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384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864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3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Imagens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– colonoscopia, EDA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121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98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306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8304805"/>
            <a:ext cx="230425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80195" y="143917"/>
            <a:ext cx="8928968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>
                <a:latin typeface="Calibri" pitchFamily="34" charset="0"/>
                <a:cs typeface="Arial Unicode MS" charset="0"/>
              </a:rPr>
              <a:t>HOSPITAL MUNICIPAL SÃO FRANCISCO XAVIER - </a:t>
            </a: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2019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89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9289842"/>
              </p:ext>
            </p:extLst>
          </p:nvPr>
        </p:nvGraphicFramePr>
        <p:xfrm>
          <a:off x="360115" y="1440061"/>
          <a:ext cx="10089395" cy="5820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1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44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8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 HMSFX</a:t>
                      </a:r>
                      <a:endParaRPr lang="pt-BR" sz="1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1º Quad.</a:t>
                      </a: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2º Quad.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73483" marR="73483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5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Administração de medicamentos  na Atenção Especializada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15.532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38.645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41.462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95.639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5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Procedimentos enfermagem: P.A.,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Cateterismo, oxigenoterapia, retirada de pontos, sondagem, drenagem de abcesso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4.419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11.837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18.485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34.741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Curativo  grau II  c/ ou s/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debridamento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134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564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355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1.053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Curativo grau I c/ ou s/ </a:t>
                      </a:r>
                      <a:r>
                        <a:rPr lang="pt-BR" sz="24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debridamento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2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PROCEDIMENTOS MÉDICOS – biópsias,</a:t>
                      </a:r>
                      <a:r>
                        <a:rPr lang="pt-BR" sz="24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drenagens, punções profundas.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555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73483" marR="73483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485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1.242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97842" y="8228938"/>
            <a:ext cx="230425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80195" y="143917"/>
            <a:ext cx="8928968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>
                <a:latin typeface="Calibri" pitchFamily="34" charset="0"/>
                <a:cs typeface="Arial Unicode MS" charset="0"/>
              </a:rPr>
              <a:t>HOSPITAL MUNICIPAL SÃO FRANCISCO XAVIER - </a:t>
            </a: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2019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73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1400805"/>
              </p:ext>
            </p:extLst>
          </p:nvPr>
        </p:nvGraphicFramePr>
        <p:xfrm>
          <a:off x="288107" y="1296045"/>
          <a:ext cx="10081120" cy="6026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56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UNIDADE DE PRONTO ATENDIMENTO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1º Quadr.</a:t>
                      </a: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8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Exames laboratoriais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8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Exames de radiografia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0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Consulta de profissionais de nível superior na atenção especializada (exceto médico)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6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 de urgência em atenção especializada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56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Administração de medicamentos  na atenção especializada.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82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Procedimentos em odontologia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8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20306" y="78102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7293" y="8172782"/>
            <a:ext cx="230425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36179" y="215925"/>
            <a:ext cx="8928968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Unidade de Pronto Atendimento – UPA 24H - 2019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085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5124544"/>
              </p:ext>
            </p:extLst>
          </p:nvPr>
        </p:nvGraphicFramePr>
        <p:xfrm>
          <a:off x="216063" y="1512069"/>
          <a:ext cx="10369226" cy="5505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26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685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SAMU – 192 - BÁSICA</a:t>
                      </a: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3º Quadr.</a:t>
                      </a: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TOTAL</a:t>
                      </a:r>
                    </a:p>
                  </a:txBody>
                  <a:tcPr marL="45587" marR="45587" marT="103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28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SAMU 192:</a:t>
                      </a:r>
                      <a:r>
                        <a:rPr lang="pt-BR" sz="2200" b="1" baseline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 das chamadas recebidas pela central 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112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331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187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630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28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 PRÉ-HOSPITALAR MÓVEL PELO SAMU 192: SALVAMENTO E RESGATE (AMBULÂNCIA TIPO C)</a:t>
                      </a: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44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SAMU 192: 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Atendimento pré-hospitalar móvel realizado pela equipe de suporte básico de vida terrestre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253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268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521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441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SAMU 192: 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Transporte </a:t>
                      </a:r>
                      <a:r>
                        <a:rPr lang="pt-BR" sz="22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inter-hospitalar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 pela unidade de suporte básico de vida terrestre (</a:t>
                      </a: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USB)</a:t>
                      </a: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560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Times New Roman"/>
                        </a:rPr>
                        <a:t>180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740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7190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68178" y="8304805"/>
            <a:ext cx="230425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36179" y="215925"/>
            <a:ext cx="8928968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400" b="1" i="1" dirty="0" smtClean="0">
                <a:latin typeface="Calibri" pitchFamily="34" charset="0"/>
                <a:cs typeface="Arial Unicode MS" charset="0"/>
              </a:rPr>
              <a:t>Serviço de Atendimento Móvel de Urgência – SAMU - 2019</a:t>
            </a:r>
            <a:endParaRPr lang="pt-BR" sz="2400" b="1" i="1" dirty="0">
              <a:latin typeface="Calibri" pitchFamily="34" charset="0"/>
              <a:cs typeface="Arial Unicode MS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172963" y="8016115"/>
            <a:ext cx="3451848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/>
              <a:t>1º Quadrimestre Atualizado</a:t>
            </a:r>
            <a:endParaRPr lang="pt-BR" sz="1400" b="1" i="1" dirty="0"/>
          </a:p>
        </p:txBody>
      </p:sp>
    </p:spTree>
    <p:extLst>
      <p:ext uri="{BB962C8B-B14F-4D97-AF65-F5344CB8AC3E}">
        <p14:creationId xmlns:p14="http://schemas.microsoft.com/office/powerpoint/2010/main" xmlns="" val="43849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6509600"/>
              </p:ext>
            </p:extLst>
          </p:nvPr>
        </p:nvGraphicFramePr>
        <p:xfrm>
          <a:off x="144090" y="1512069"/>
          <a:ext cx="10542170" cy="5461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285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2514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294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SAMU 192 - AVANÇADA</a:t>
                      </a: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2º Quadr.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300" b="1" dirty="0"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3º Quadr.</a:t>
                      </a: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TOTAL</a:t>
                      </a:r>
                    </a:p>
                  </a:txBody>
                  <a:tcPr marL="45587" marR="45587" marT="1039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8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SAMU 192: 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 das chamadas</a:t>
                      </a:r>
                      <a:r>
                        <a:rPr lang="pt-BR" sz="2200" b="1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recebidas pela central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26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131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157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8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 PRÉ-HOSPITALAR MÓVEL DE SALVAMENTO E RESGATE MEDICALIZADO</a:t>
                      </a: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3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SAMU 192: 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Atendimento pré-hospitalar móvel realizado pela equipe da unidade de suporte avançado de vida terrestre</a:t>
                      </a:r>
                      <a:endParaRPr lang="pt-BR" sz="22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215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428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340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983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82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SAMU 192: 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Transporte </a:t>
                      </a:r>
                      <a:r>
                        <a:rPr lang="pt-BR" sz="2200" b="1" dirty="0" err="1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inter-hospitalar</a:t>
                      </a:r>
                      <a:r>
                        <a:rPr lang="pt-BR" sz="22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pela unidade de suporte avançado de vida terrestre (</a:t>
                      </a:r>
                      <a:r>
                        <a:rPr lang="pt-BR" sz="2200" b="1" dirty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USA)</a:t>
                      </a: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385" marR="453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10</a:t>
                      </a:r>
                      <a:endParaRPr lang="pt-BR" sz="1800" b="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2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14</a:t>
                      </a:r>
                      <a:endParaRPr lang="pt-BR" sz="2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45587" marR="45587" marT="1039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56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6099" y="215925"/>
            <a:ext cx="10218133" cy="7070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7200" tIns="63763" rIns="97200" bIns="48600"/>
          <a:lstStyle/>
          <a:p>
            <a:pPr algn="ctr" hangingPunct="1">
              <a:lnSpc>
                <a:spcPct val="150000"/>
              </a:lnSpc>
              <a:spcBef>
                <a:spcPts val="0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2000" b="1" i="1" dirty="0">
                <a:latin typeface="Calibri" pitchFamily="34" charset="0"/>
                <a:cs typeface="Arial Unicode MS" charset="0"/>
              </a:rPr>
              <a:t>SERVIÇO DE ATENDIMENTO MÓVEL DE URGÊNCIA – SAMU  - </a:t>
            </a:r>
            <a:r>
              <a:rPr lang="pt-BR" sz="2000" b="1" i="1" dirty="0" smtClean="0">
                <a:latin typeface="Calibri" pitchFamily="34" charset="0"/>
                <a:cs typeface="Arial Unicode MS" charset="0"/>
              </a:rPr>
              <a:t>2019</a:t>
            </a:r>
            <a:endParaRPr lang="pt-BR" sz="2000" b="1" i="1" dirty="0">
              <a:latin typeface="Calibri" pitchFamily="34" charset="0"/>
              <a:cs typeface="Arial Unicode MS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68178" y="8196820"/>
            <a:ext cx="2304256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Faturamento Itaguaí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172963" y="8016115"/>
            <a:ext cx="3451848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1" dirty="0" smtClean="0"/>
              <a:t>1º Quadrimestre Atualizado</a:t>
            </a:r>
            <a:endParaRPr lang="pt-BR" sz="1400" b="1" i="1" dirty="0"/>
          </a:p>
        </p:txBody>
      </p:sp>
    </p:spTree>
    <p:extLst>
      <p:ext uri="{BB962C8B-B14F-4D97-AF65-F5344CB8AC3E}">
        <p14:creationId xmlns:p14="http://schemas.microsoft.com/office/powerpoint/2010/main" xmlns="" val="4003927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ext Box 1"/>
          <p:cNvSpPr txBox="1">
            <a:spLocks noChangeArrowheads="1"/>
          </p:cNvSpPr>
          <p:nvPr/>
        </p:nvSpPr>
        <p:spPr bwMode="auto">
          <a:xfrm>
            <a:off x="551324" y="2664197"/>
            <a:ext cx="9721216" cy="1440993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7200" tIns="50544" rIns="97200" bIns="50544" anchor="ctr"/>
          <a:lstStyle/>
          <a:p>
            <a:pPr algn="ctr" hangingPunct="1">
              <a:lnSpc>
                <a:spcPct val="139000"/>
              </a:lnSpc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pt-BR" sz="5000" b="1" i="1" dirty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OBRIGADA A TODOS!!!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20155" y="6048573"/>
            <a:ext cx="8424936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PLANEJAMENTO E DESENVOLVIMENTO EM SAÚDE: </a:t>
            </a:r>
          </a:p>
          <a:p>
            <a:pPr>
              <a:lnSpc>
                <a:spcPct val="150000"/>
              </a:lnSpc>
            </a:pPr>
            <a:r>
              <a:rPr lang="pt-BR" sz="2400" b="1" i="1" dirty="0">
                <a:solidFill>
                  <a:srgbClr val="FF0000"/>
                </a:solidFill>
              </a:rPr>
              <a:t>Dulce Maria de Souza </a:t>
            </a:r>
            <a:r>
              <a:rPr lang="pt-BR" sz="2400" b="1" i="1" dirty="0" err="1">
                <a:solidFill>
                  <a:srgbClr val="FF0000"/>
                </a:solidFill>
              </a:rPr>
              <a:t>Inouie</a:t>
            </a:r>
            <a:endParaRPr lang="pt-BR" sz="2400" b="1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pt-BR" b="1" i="1" dirty="0">
                <a:solidFill>
                  <a:schemeClr val="accent5">
                    <a:lumMod val="75000"/>
                  </a:schemeClr>
                </a:solidFill>
              </a:rPr>
              <a:t>EMAIL: dulcefinancas@ig.com.br</a:t>
            </a:r>
          </a:p>
        </p:txBody>
      </p:sp>
      <p:pic>
        <p:nvPicPr>
          <p:cNvPr id="4" name="Picture 5" descr="PlanejamentoI.jpg">
            <a:extLst>
              <a:ext uri="{FF2B5EF4-FFF2-40B4-BE49-F238E27FC236}">
                <a16:creationId xmlns:a16="http://schemas.microsoft.com/office/drawing/2014/main" xmlns="" id="{0ED30A88-9A52-4FBF-A94D-36D98A621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7019" y="5935122"/>
            <a:ext cx="2074322" cy="155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0306" y="-99"/>
            <a:ext cx="8113827" cy="432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755" tIns="49378" rIns="98755" bIns="49378"/>
          <a:lstStyle/>
          <a:p>
            <a:pPr algn="ctr" hangingPunct="1">
              <a:lnSpc>
                <a:spcPct val="100000"/>
              </a:lnSpc>
              <a:spcBef>
                <a:spcPts val="486"/>
              </a:spcBef>
              <a:buClrTx/>
              <a:tabLst>
                <a:tab pos="0" algn="l"/>
                <a:tab pos="483489" algn="l"/>
                <a:tab pos="968693" algn="l"/>
                <a:tab pos="1453896" algn="l"/>
                <a:tab pos="1939100" algn="l"/>
                <a:tab pos="2424303" algn="l"/>
                <a:tab pos="2909507" algn="l"/>
                <a:tab pos="3394710" algn="l"/>
                <a:tab pos="3879914" algn="l"/>
                <a:tab pos="4365117" algn="l"/>
                <a:tab pos="4850321" algn="l"/>
                <a:tab pos="5335524" algn="l"/>
                <a:tab pos="5820728" algn="l"/>
                <a:tab pos="6305931" algn="l"/>
                <a:tab pos="6791135" algn="l"/>
                <a:tab pos="7276338" algn="l"/>
                <a:tab pos="7761542" algn="l"/>
                <a:tab pos="8246745" algn="l"/>
                <a:tab pos="8731949" algn="l"/>
                <a:tab pos="9217152" algn="l"/>
                <a:tab pos="9702356" algn="l"/>
              </a:tabLst>
            </a:pPr>
            <a:r>
              <a:rPr lang="en-US" b="1" dirty="0">
                <a:latin typeface="Calibri" pitchFamily="32" charset="0"/>
                <a:ea typeface="Calibri" pitchFamily="32" charset="0"/>
                <a:cs typeface="Calibri" pitchFamily="32" charset="0"/>
              </a:rPr>
              <a:t>PREFEITURA DE ITAGUAÍ – SECRETARIA MUNICIPAL DE SAÚDE 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2083" y="8376814"/>
            <a:ext cx="2028697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/>
              <a:t>Fonte: DVS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1987969"/>
              </p:ext>
            </p:extLst>
          </p:nvPr>
        </p:nvGraphicFramePr>
        <p:xfrm>
          <a:off x="432123" y="936005"/>
          <a:ext cx="9793088" cy="174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89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73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9815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ÓBITOS  OCORRIDOS NO MUNICÍPIO </a:t>
                      </a:r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(Estabelecimento)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1º Quad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rgbClr val="FFFFFF"/>
                          </a:solidFill>
                          <a:effectLst/>
                        </a:rPr>
                        <a:t>2º Quad</a:t>
                      </a:r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3º Quad</a:t>
                      </a:r>
                      <a:endParaRPr lang="pt-BR" sz="17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HMSFX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185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CEMERU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Domicilio/Externos/Outros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62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6384471"/>
              </p:ext>
            </p:extLst>
          </p:nvPr>
        </p:nvGraphicFramePr>
        <p:xfrm>
          <a:off x="432123" y="2869530"/>
          <a:ext cx="9793088" cy="1910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49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78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9575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DISTRIBUIÇÃO DE </a:t>
                      </a:r>
                      <a:r>
                        <a:rPr lang="pt-BR" sz="2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DOs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1º Quad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2º Quad</a:t>
                      </a:r>
                      <a:r>
                        <a:rPr lang="pt-BR" sz="1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3º Quad</a:t>
                      </a:r>
                      <a:endParaRPr lang="pt-BR" sz="17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82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H</a:t>
                      </a:r>
                      <a:r>
                        <a:rPr lang="pt-BR" sz="1800" b="1" u="none" strike="noStrike" dirty="0" smtClean="0">
                          <a:effectLst/>
                        </a:rPr>
                        <a:t>MSFX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205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CEMERU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CENTRAL</a:t>
                      </a:r>
                      <a:r>
                        <a:rPr lang="pt-B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MÉDICA ITAGUAI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240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225</a:t>
                      </a:r>
                      <a:endParaRPr lang="pt-BR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0584635"/>
              </p:ext>
            </p:extLst>
          </p:nvPr>
        </p:nvGraphicFramePr>
        <p:xfrm>
          <a:off x="432123" y="4896445"/>
          <a:ext cx="9793088" cy="3246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INVESTIGAÇÃO/COMITÊ DE MORTALIDADE</a:t>
                      </a:r>
                    </a:p>
                    <a:p>
                      <a:pPr algn="l" fontAlgn="b"/>
                      <a:r>
                        <a:rPr lang="pt-B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pt-BR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Residentes ocorridos no município e fora)</a:t>
                      </a:r>
                      <a:endParaRPr lang="pt-B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1º Quad</a:t>
                      </a:r>
                      <a:endParaRPr lang="pt-BR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2º Quad</a:t>
                      </a:r>
                      <a:r>
                        <a:rPr lang="pt-BR" sz="1600" b="0" u="none" strike="noStrike" dirty="0">
                          <a:solidFill>
                            <a:srgbClr val="FFFF00"/>
                          </a:solidFill>
                          <a:effectLst/>
                        </a:rPr>
                        <a:t>.</a:t>
                      </a:r>
                      <a:endParaRPr lang="pt-BR" sz="1600" b="0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3º Quad</a:t>
                      </a:r>
                      <a:endParaRPr lang="pt-BR" sz="17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MIF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Materno declarado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Investigados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800" b="1" u="none" strike="noStrike" dirty="0">
                          <a:effectLst/>
                        </a:rPr>
                        <a:t>Óbito fetal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Infantil &lt;1ano/ignorado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Crianças 1-4anos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investigados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744491" y="341866"/>
            <a:ext cx="288032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/>
              <a:t>2019</a:t>
            </a:r>
            <a:endParaRPr lang="pt-BR" sz="25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520355" y="8290893"/>
            <a:ext cx="504056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1º quadrimestre atualizado pelos sistemas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9852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Verdana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Verdana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Tema do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Tema do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49258</TotalTime>
  <Words>8078</Words>
  <Application>Microsoft Office PowerPoint</Application>
  <PresentationFormat>Personalizar</PresentationFormat>
  <Paragraphs>3522</Paragraphs>
  <Slides>87</Slides>
  <Notes>18</Notes>
  <HiddenSlides>1</HiddenSlides>
  <MMClips>0</MMClips>
  <ScaleCrop>false</ScaleCrop>
  <HeadingPairs>
    <vt:vector size="4" baseType="variant">
      <vt:variant>
        <vt:lpstr>Tema</vt:lpstr>
      </vt:variant>
      <vt:variant>
        <vt:i4>12</vt:i4>
      </vt:variant>
      <vt:variant>
        <vt:lpstr>Títulos de slides</vt:lpstr>
      </vt:variant>
      <vt:variant>
        <vt:i4>87</vt:i4>
      </vt:variant>
    </vt:vector>
  </HeadingPairs>
  <TitlesOfParts>
    <vt:vector size="99" baseType="lpstr">
      <vt:lpstr>Tema do Office</vt:lpstr>
      <vt:lpstr>Personalizar design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Slide 1</vt:lpstr>
      <vt:lpstr>Slide 2</vt:lpstr>
      <vt:lpstr>O MUNICÍPIO</vt:lpstr>
      <vt:lpstr>Slide 4</vt:lpstr>
      <vt:lpstr>Slide 5</vt:lpstr>
      <vt:lpstr>Slide 6</vt:lpstr>
      <vt:lpstr>Slide 7</vt:lpstr>
      <vt:lpstr>Slide 8</vt:lpstr>
      <vt:lpstr>Slide 9</vt:lpstr>
      <vt:lpstr> MONTANTE E FONTE DOS RECURSOS  APLICADOS NO PERÍODO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ATENÇÃO ESPECIALIZADA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        DVS        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REDE DE URGÊNCIA E EMERGÊNCIA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infosaude</dc:creator>
  <cp:lastModifiedBy>Saudeplan</cp:lastModifiedBy>
  <cp:revision>3231</cp:revision>
  <cp:lastPrinted>2019-09-26T16:05:11Z</cp:lastPrinted>
  <dcterms:created xsi:type="dcterms:W3CDTF">2009-02-18T13:09:06Z</dcterms:created>
  <dcterms:modified xsi:type="dcterms:W3CDTF">2020-02-27T15:06:41Z</dcterms:modified>
</cp:coreProperties>
</file>