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76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104"/>
  </p:notesMasterIdLst>
  <p:handoutMasterIdLst>
    <p:handoutMasterId r:id="rId105"/>
  </p:handoutMasterIdLst>
  <p:sldIdLst>
    <p:sldId id="256" r:id="rId13"/>
    <p:sldId id="462" r:id="rId14"/>
    <p:sldId id="371" r:id="rId15"/>
    <p:sldId id="467" r:id="rId16"/>
    <p:sldId id="466" r:id="rId17"/>
    <p:sldId id="464" r:id="rId18"/>
    <p:sldId id="458" r:id="rId19"/>
    <p:sldId id="463" r:id="rId20"/>
    <p:sldId id="600" r:id="rId21"/>
    <p:sldId id="602" r:id="rId22"/>
    <p:sldId id="618" r:id="rId23"/>
    <p:sldId id="405" r:id="rId24"/>
    <p:sldId id="620" r:id="rId25"/>
    <p:sldId id="505" r:id="rId26"/>
    <p:sldId id="535" r:id="rId27"/>
    <p:sldId id="536" r:id="rId28"/>
    <p:sldId id="599" r:id="rId29"/>
    <p:sldId id="524" r:id="rId30"/>
    <p:sldId id="468" r:id="rId31"/>
    <p:sldId id="459" r:id="rId32"/>
    <p:sldId id="460" r:id="rId33"/>
    <p:sldId id="613" r:id="rId34"/>
    <p:sldId id="461" r:id="rId35"/>
    <p:sldId id="504" r:id="rId36"/>
    <p:sldId id="501" r:id="rId37"/>
    <p:sldId id="502" r:id="rId38"/>
    <p:sldId id="588" r:id="rId39"/>
    <p:sldId id="499" r:id="rId40"/>
    <p:sldId id="587" r:id="rId41"/>
    <p:sldId id="591" r:id="rId42"/>
    <p:sldId id="614" r:id="rId43"/>
    <p:sldId id="519" r:id="rId44"/>
    <p:sldId id="581" r:id="rId45"/>
    <p:sldId id="606" r:id="rId46"/>
    <p:sldId id="593" r:id="rId47"/>
    <p:sldId id="570" r:id="rId48"/>
    <p:sldId id="576" r:id="rId49"/>
    <p:sldId id="578" r:id="rId50"/>
    <p:sldId id="579" r:id="rId51"/>
    <p:sldId id="577" r:id="rId52"/>
    <p:sldId id="601" r:id="rId53"/>
    <p:sldId id="583" r:id="rId54"/>
    <p:sldId id="621" r:id="rId55"/>
    <p:sldId id="582" r:id="rId56"/>
    <p:sldId id="580" r:id="rId57"/>
    <p:sldId id="595" r:id="rId58"/>
    <p:sldId id="610" r:id="rId59"/>
    <p:sldId id="604" r:id="rId60"/>
    <p:sldId id="594" r:id="rId61"/>
    <p:sldId id="482" r:id="rId62"/>
    <p:sldId id="616" r:id="rId63"/>
    <p:sldId id="617" r:id="rId64"/>
    <p:sldId id="477" r:id="rId65"/>
    <p:sldId id="480" r:id="rId66"/>
    <p:sldId id="478" r:id="rId67"/>
    <p:sldId id="479" r:id="rId68"/>
    <p:sldId id="597" r:id="rId69"/>
    <p:sldId id="483" r:id="rId70"/>
    <p:sldId id="603" r:id="rId71"/>
    <p:sldId id="486" r:id="rId72"/>
    <p:sldId id="485" r:id="rId73"/>
    <p:sldId id="596" r:id="rId74"/>
    <p:sldId id="592" r:id="rId75"/>
    <p:sldId id="543" r:id="rId76"/>
    <p:sldId id="572" r:id="rId77"/>
    <p:sldId id="608" r:id="rId78"/>
    <p:sldId id="609" r:id="rId79"/>
    <p:sldId id="545" r:id="rId80"/>
    <p:sldId id="607" r:id="rId81"/>
    <p:sldId id="546" r:id="rId82"/>
    <p:sldId id="611" r:id="rId83"/>
    <p:sldId id="548" r:id="rId84"/>
    <p:sldId id="605" r:id="rId85"/>
    <p:sldId id="550" r:id="rId86"/>
    <p:sldId id="549" r:id="rId87"/>
    <p:sldId id="551" r:id="rId88"/>
    <p:sldId id="552" r:id="rId89"/>
    <p:sldId id="589" r:id="rId90"/>
    <p:sldId id="622" r:id="rId91"/>
    <p:sldId id="623" r:id="rId92"/>
    <p:sldId id="553" r:id="rId93"/>
    <p:sldId id="523" r:id="rId94"/>
    <p:sldId id="554" r:id="rId95"/>
    <p:sldId id="557" r:id="rId96"/>
    <p:sldId id="559" r:id="rId97"/>
    <p:sldId id="584" r:id="rId98"/>
    <p:sldId id="560" r:id="rId99"/>
    <p:sldId id="619" r:id="rId100"/>
    <p:sldId id="561" r:id="rId101"/>
    <p:sldId id="562" r:id="rId102"/>
    <p:sldId id="563" r:id="rId103"/>
  </p:sldIdLst>
  <p:sldSz cx="10801350" cy="8640763"/>
  <p:notesSz cx="6784975" cy="9906000"/>
  <p:defaultTextStyle>
    <a:defPPr>
      <a:defRPr lang="en-GB"/>
    </a:defPPr>
    <a:lvl1pPr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802386" indent="-308610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234440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728216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221992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468880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962656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456432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950208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7">
          <p15:clr>
            <a:srgbClr val="A4A3A4"/>
          </p15:clr>
        </p15:guide>
        <p15:guide id="2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9" userDrawn="1">
          <p15:clr>
            <a:srgbClr val="A4A3A4"/>
          </p15:clr>
        </p15:guide>
        <p15:guide id="2" pos="19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FFFFFF"/>
    <a:srgbClr val="FFFFCC"/>
    <a:srgbClr val="21B7D5"/>
    <a:srgbClr val="FF6969"/>
    <a:srgbClr val="003217"/>
    <a:srgbClr val="1D9FB9"/>
    <a:srgbClr val="0066CC"/>
    <a:srgbClr val="1C97B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2895" autoAdjust="0"/>
  </p:normalViewPr>
  <p:slideViewPr>
    <p:cSldViewPr>
      <p:cViewPr>
        <p:scale>
          <a:sx n="50" d="100"/>
          <a:sy n="50" d="100"/>
        </p:scale>
        <p:origin x="-1650" y="-204"/>
      </p:cViewPr>
      <p:guideLst>
        <p:guide orient="horz" pos="2357"/>
        <p:guide pos="3086"/>
      </p:guideLst>
    </p:cSldViewPr>
  </p:slideViewPr>
  <p:outlineViewPr>
    <p:cViewPr varScale="1">
      <p:scale>
        <a:sx n="170" d="200"/>
        <a:sy n="170" d="200"/>
      </p:scale>
      <p:origin x="0" y="12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8"/>
        <p:guide pos="19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tableStyles" Target="tableStyles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1.3427079596416876E-4"/>
          <c:y val="4.1159853217906467E-2"/>
          <c:w val="0.99264323915064923"/>
          <c:h val="0.61566088649457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1701217011552924E-3"/>
                  <c:y val="-1.025803381007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7-4D85-AE8E-26EC567BD51F}"/>
                </c:ext>
              </c:extLst>
            </c:dLbl>
            <c:dLbl>
              <c:idx val="1"/>
              <c:layout>
                <c:manualLayout>
                  <c:x val="1.0444827117974623E-2"/>
                  <c:y val="-3.878856928054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D85-AE8E-26EC567BD51F}"/>
                </c:ext>
              </c:extLst>
            </c:dLbl>
            <c:dLbl>
              <c:idx val="2"/>
              <c:layout>
                <c:manualLayout>
                  <c:x val="1.4745275216334482E-2"/>
                  <c:y val="-1.796869367442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7-4D85-AE8E-26EC567BD51F}"/>
                </c:ext>
              </c:extLst>
            </c:dLbl>
            <c:dLbl>
              <c:idx val="3"/>
              <c:layout>
                <c:manualLayout>
                  <c:x val="1.5003991326066723E-2"/>
                  <c:y val="-1.04519173447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7-4D85-AE8E-26EC567BD51F}"/>
                </c:ext>
              </c:extLst>
            </c:dLbl>
            <c:dLbl>
              <c:idx val="4"/>
              <c:layout>
                <c:manualLayout>
                  <c:x val="-1.0886993351904737E-2"/>
                  <c:y val="1.841300461616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434966759525126E-3"/>
                  <c:y val="-1.339127608448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0</c:v>
                </c:pt>
                <c:pt idx="1">
                  <c:v>1027293</c:v>
                </c:pt>
                <c:pt idx="2">
                  <c:v>10919</c:v>
                </c:pt>
                <c:pt idx="3">
                  <c:v>64014</c:v>
                </c:pt>
                <c:pt idx="4">
                  <c:v>1984072</c:v>
                </c:pt>
                <c:pt idx="5">
                  <c:v>1736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37-4D85-AE8E-26EC567BD51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366313207997707E-2"/>
                  <c:y val="-1.129981182357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7-4D85-AE8E-26EC567BD51F}"/>
                </c:ext>
              </c:extLst>
            </c:dLbl>
            <c:dLbl>
              <c:idx val="1"/>
              <c:layout>
                <c:manualLayout>
                  <c:x val="3.5862699069102062E-2"/>
                  <c:y val="7.177908506742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7-4D85-AE8E-26EC567BD51F}"/>
                </c:ext>
              </c:extLst>
            </c:dLbl>
            <c:dLbl>
              <c:idx val="2"/>
              <c:layout>
                <c:manualLayout>
                  <c:x val="2.9837391181501485E-2"/>
                  <c:y val="-1.115126882999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37-4D85-AE8E-26EC567BD51F}"/>
                </c:ext>
              </c:extLst>
            </c:dLbl>
            <c:dLbl>
              <c:idx val="3"/>
              <c:layout>
                <c:manualLayout>
                  <c:x val="2.9358963544517003E-2"/>
                  <c:y val="-1.35955721271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7-4D85-AE8E-26EC567BD51F}"/>
                </c:ext>
              </c:extLst>
            </c:dLbl>
            <c:dLbl>
              <c:idx val="4"/>
              <c:layout>
                <c:manualLayout>
                  <c:x val="4.2459188348071067E-2"/>
                  <c:y val="8.3695475528036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37-4D85-AE8E-26EC567BD51F}"/>
                </c:ext>
              </c:extLst>
            </c:dLbl>
            <c:dLbl>
              <c:idx val="5"/>
              <c:layout>
                <c:manualLayout>
                  <c:x val="3.1572280720524079E-2"/>
                  <c:y val="-1.841313642006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Plan1!$C$2:$C$9</c:f>
              <c:numCache>
                <c:formatCode>#,##0</c:formatCode>
                <c:ptCount val="8"/>
                <c:pt idx="0">
                  <c:v>0</c:v>
                </c:pt>
                <c:pt idx="1">
                  <c:v>47986</c:v>
                </c:pt>
                <c:pt idx="2">
                  <c:v>10606</c:v>
                </c:pt>
                <c:pt idx="3">
                  <c:v>37566</c:v>
                </c:pt>
                <c:pt idx="4">
                  <c:v>826513</c:v>
                </c:pt>
                <c:pt idx="5">
                  <c:v>2625</c:v>
                </c:pt>
                <c:pt idx="6">
                  <c:v>225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37-4D85-AE8E-26EC567BD51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114553801292267E-2"/>
                  <c:y val="3.993658123621270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7-4D85-AE8E-26EC567BD51F}"/>
                </c:ext>
              </c:extLst>
            </c:dLbl>
            <c:dLbl>
              <c:idx val="1"/>
              <c:layout>
                <c:manualLayout>
                  <c:x val="7.0369067360142534E-2"/>
                  <c:y val="1.004345706336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7-4D85-AE8E-26EC567BD51F}"/>
                </c:ext>
              </c:extLst>
            </c:dLbl>
            <c:dLbl>
              <c:idx val="2"/>
              <c:layout>
                <c:manualLayout>
                  <c:x val="3.6878823951270505E-2"/>
                  <c:y val="-8.26739953149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37-4D85-AE8E-26EC567BD51F}"/>
                </c:ext>
              </c:extLst>
            </c:dLbl>
            <c:dLbl>
              <c:idx val="3"/>
              <c:layout>
                <c:manualLayout>
                  <c:x val="4.9539420174164572E-2"/>
                  <c:y val="4.686946629570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7-4D85-AE8E-26EC567BD51F}"/>
                </c:ext>
              </c:extLst>
            </c:dLbl>
            <c:dLbl>
              <c:idx val="4"/>
              <c:layout>
                <c:manualLayout>
                  <c:x val="6.6410573722261404E-2"/>
                  <c:y val="8.536938503859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37-4D85-AE8E-26EC567BD51F}"/>
                </c:ext>
              </c:extLst>
            </c:dLbl>
            <c:dLbl>
              <c:idx val="5"/>
              <c:layout>
                <c:manualLayout>
                  <c:x val="4.7902770748380855E-2"/>
                  <c:y val="6.695506238344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 anchor="ctr" anchorCtr="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D37-4D85-AE8E-26EC567B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440384"/>
        <c:axId val="127441920"/>
        <c:axId val="0"/>
      </c:bar3DChart>
      <c:catAx>
        <c:axId val="12744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pt-BR"/>
          </a:p>
        </c:txPr>
        <c:crossAx val="127441920"/>
        <c:crosses val="autoZero"/>
        <c:auto val="1"/>
        <c:lblAlgn val="ctr"/>
        <c:lblOffset val="100"/>
        <c:noMultiLvlLbl val="0"/>
      </c:catAx>
      <c:valAx>
        <c:axId val="12744192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2744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0658731308335641"/>
          <c:y val="0.16526836819706286"/>
          <c:w val="0.87521283164920005"/>
          <c:h val="0.4633351194610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1422317351518608E-4"/>
                  <c:y val="-1.0089838415407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7-4D5E-8810-011C9CEF9AE7}"/>
                </c:ext>
              </c:extLst>
            </c:dLbl>
            <c:dLbl>
              <c:idx val="1"/>
              <c:layout>
                <c:manualLayout>
                  <c:x val="6.3877396182421926E-3"/>
                  <c:y val="1.698395338595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7-4D5E-8810-011C9CEF9AE7}"/>
                </c:ext>
              </c:extLst>
            </c:dLbl>
            <c:dLbl>
              <c:idx val="2"/>
              <c:layout>
                <c:manualLayout>
                  <c:x val="1.5550311568756801E-3"/>
                  <c:y val="8.00074732953677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7-4D5E-8810-011C9CEF9AE7}"/>
                </c:ext>
              </c:extLst>
            </c:dLbl>
            <c:dLbl>
              <c:idx val="3"/>
              <c:layout>
                <c:manualLayout>
                  <c:x val="3.3486521891379156E-2"/>
                  <c:y val="6.4563933851168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7-4D5E-8810-011C9CEF9AE7}"/>
                </c:ext>
              </c:extLst>
            </c:dLbl>
            <c:dLbl>
              <c:idx val="4"/>
              <c:layout>
                <c:manualLayout>
                  <c:x val="2.0092704186173406E-2"/>
                  <c:y val="4.8423903614825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7-4D5E-8810-011C9CEF9AE7}"/>
                </c:ext>
              </c:extLst>
            </c:dLbl>
            <c:dLbl>
              <c:idx val="5"/>
              <c:layout>
                <c:manualLayout>
                  <c:x val="3.0139056279260112E-2"/>
                  <c:y val="-9.684780722965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0</c:v>
                </c:pt>
                <c:pt idx="1">
                  <c:v>1027228</c:v>
                </c:pt>
                <c:pt idx="2">
                  <c:v>21229</c:v>
                </c:pt>
                <c:pt idx="3">
                  <c:v>323663</c:v>
                </c:pt>
                <c:pt idx="4">
                  <c:v>105807</c:v>
                </c:pt>
                <c:pt idx="5">
                  <c:v>306288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87-4D5E-8810-011C9CEF9AE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459678882374571E-3"/>
                  <c:y val="6.7368961548752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7-4D5E-8810-011C9CEF9AE7}"/>
                </c:ext>
              </c:extLst>
            </c:dLbl>
            <c:dLbl>
              <c:idx val="1"/>
              <c:layout>
                <c:manualLayout>
                  <c:x val="4.2907503948225595E-2"/>
                  <c:y val="5.121622162642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7-4D5E-8810-011C9CEF9AE7}"/>
                </c:ext>
              </c:extLst>
            </c:dLbl>
            <c:dLbl>
              <c:idx val="2"/>
              <c:layout>
                <c:manualLayout>
                  <c:x val="2.495055050142108E-2"/>
                  <c:y val="5.383950081437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7-4D5E-8810-011C9CEF9AE7}"/>
                </c:ext>
              </c:extLst>
            </c:dLbl>
            <c:dLbl>
              <c:idx val="3"/>
              <c:layout>
                <c:manualLayout>
                  <c:x val="3.4108639827642215E-2"/>
                  <c:y val="2.456248494696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7-4D5E-8810-011C9CEF9AE7}"/>
                </c:ext>
              </c:extLst>
            </c:dLbl>
            <c:dLbl>
              <c:idx val="4"/>
              <c:layout>
                <c:manualLayout>
                  <c:x val="2.1402069952846308E-2"/>
                  <c:y val="6.456266288256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7-4D5E-8810-011C9CEF9AE7}"/>
                </c:ext>
              </c:extLst>
            </c:dLbl>
            <c:dLbl>
              <c:idx val="5"/>
              <c:layout>
                <c:manualLayout>
                  <c:x val="4.5766715090728313E-2"/>
                  <c:y val="2.582608192790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7-4D5E-8810-011C9CEF9AE7}"/>
                </c:ext>
              </c:extLst>
            </c:dLbl>
            <c:dLbl>
              <c:idx val="6"/>
              <c:layout>
                <c:manualLayout>
                  <c:x val="2.1208965529849626E-2"/>
                  <c:y val="1.614130120494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60181498820807E-2"/>
                  <c:y val="8.070650602470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Plan1!$C$2:$C$9</c:f>
              <c:numCache>
                <c:formatCode>#,##0</c:formatCode>
                <c:ptCount val="8"/>
                <c:pt idx="0">
                  <c:v>0</c:v>
                </c:pt>
                <c:pt idx="1">
                  <c:v>566497</c:v>
                </c:pt>
                <c:pt idx="2">
                  <c:v>15844</c:v>
                </c:pt>
                <c:pt idx="3">
                  <c:v>182786</c:v>
                </c:pt>
                <c:pt idx="4">
                  <c:v>130</c:v>
                </c:pt>
                <c:pt idx="5">
                  <c:v>186678</c:v>
                </c:pt>
                <c:pt idx="6">
                  <c:v>27378</c:v>
                </c:pt>
                <c:pt idx="7">
                  <c:v>3474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E87-4D5E-8810-011C9CEF9AE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235496337256518E-2"/>
                  <c:y val="-6.596708318425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7-4D5E-8810-011C9CEF9AE7}"/>
                </c:ext>
              </c:extLst>
            </c:dLbl>
            <c:dLbl>
              <c:idx val="1"/>
              <c:layout>
                <c:manualLayout>
                  <c:x val="6.5656470659378324E-2"/>
                  <c:y val="4.400207676269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7-4D5E-8810-011C9CEF9AE7}"/>
                </c:ext>
              </c:extLst>
            </c:dLbl>
            <c:dLbl>
              <c:idx val="2"/>
              <c:layout>
                <c:manualLayout>
                  <c:x val="4.5615624283659062E-2"/>
                  <c:y val="6.246048082013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87-4D5E-8810-011C9CEF9AE7}"/>
                </c:ext>
              </c:extLst>
            </c:dLbl>
            <c:dLbl>
              <c:idx val="3"/>
              <c:layout>
                <c:manualLayout>
                  <c:x val="6.2351282346968503E-2"/>
                  <c:y val="5.488042409680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87-4D5E-8810-011C9CEF9AE7}"/>
                </c:ext>
              </c:extLst>
            </c:dLbl>
            <c:dLbl>
              <c:idx val="4"/>
              <c:layout>
                <c:manualLayout>
                  <c:x val="3.5720362997641614E-2"/>
                  <c:y val="1.6141301204941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87-4D5E-8810-011C9CEF9AE7}"/>
                </c:ext>
              </c:extLst>
            </c:dLbl>
            <c:dLbl>
              <c:idx val="5"/>
              <c:layout>
                <c:manualLayout>
                  <c:x val="6.0278112558520218E-2"/>
                  <c:y val="4.680977349433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87-4D5E-8810-011C9CEF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02144"/>
        <c:axId val="133303680"/>
        <c:axId val="0"/>
      </c:bar3DChart>
      <c:catAx>
        <c:axId val="13330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2000" b="1"/>
            </a:pPr>
            <a:endParaRPr lang="pt-BR"/>
          </a:p>
        </c:txPr>
        <c:crossAx val="133303680"/>
        <c:crosses val="autoZero"/>
        <c:auto val="1"/>
        <c:lblAlgn val="ctr"/>
        <c:lblOffset val="100"/>
        <c:noMultiLvlLbl val="0"/>
      </c:catAx>
      <c:valAx>
        <c:axId val="13330368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333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00CC99">
                <a:tint val="66000"/>
                <a:satMod val="160000"/>
              </a:srgbClr>
            </a:gs>
            <a:gs pos="50000">
              <a:srgbClr val="00CC99">
                <a:tint val="44500"/>
                <a:satMod val="160000"/>
              </a:srgbClr>
            </a:gs>
            <a:gs pos="100000">
              <a:srgbClr val="00CC99">
                <a:tint val="23500"/>
                <a:satMod val="160000"/>
              </a:srgbClr>
            </a:gs>
          </a:gsLst>
          <a:lin ang="5400000" scaled="0"/>
        </a:gradFill>
      </c:spPr>
    </c:sideWall>
    <c:backWall>
      <c:thickness val="0"/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Plan1!$C$1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77-4EBD-A08A-C25952A12B5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7-4EBD-A08A-C25952A12B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77-4EBD-A08A-C25952A12B5E}"/>
              </c:ext>
            </c:extLst>
          </c:dPt>
          <c:dPt>
            <c:idx val="3"/>
            <c:invertIfNegative val="0"/>
            <c:bubble3D val="0"/>
            <c:spPr>
              <a:solidFill>
                <a:srgbClr val="0076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7-4EBD-A08A-C25952A12B5E}"/>
              </c:ext>
            </c:extLst>
          </c:dPt>
          <c:dPt>
            <c:idx val="4"/>
            <c:invertIfNegative val="0"/>
            <c:bubble3D val="0"/>
            <c:spPr>
              <a:solidFill>
                <a:srgbClr val="21B7D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77-4EBD-A08A-C25952A12B5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7-4EBD-A08A-C25952A12B5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/>
                      <a:t>3</a:t>
                    </a:r>
                    <a:r>
                      <a:rPr lang="en-US" sz="2400" dirty="0"/>
                      <a:t>.069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12123919260232E-2"/>
                  <c:y val="1.939859764940942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6</a:t>
                    </a:r>
                    <a:r>
                      <a:rPr lang="en-US" sz="2400" dirty="0" smtClean="0"/>
                      <a:t>.855</a:t>
                    </a:r>
                    <a:endParaRPr lang="en-US" sz="24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0019876002631E-2"/>
                  <c:y val="-1.18158843965782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773</a:t>
                    </a:r>
                    <a:endParaRPr lang="en-US" sz="1800" b="1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7-4EBD-A08A-C25952A12B5E}"/>
                </c:ext>
              </c:extLst>
            </c:dLbl>
            <c:dLbl>
              <c:idx val="3"/>
              <c:layout>
                <c:manualLayout>
                  <c:x val="-3.3606221792907565E-2"/>
                  <c:y val="-6.983495153787393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5.803</a:t>
                    </a:r>
                    <a:endParaRPr lang="en-US" sz="1800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7-4EBD-A08A-C25952A12B5E}"/>
                </c:ext>
              </c:extLst>
            </c:dLbl>
            <c:dLbl>
              <c:idx val="4"/>
              <c:layout>
                <c:manualLayout>
                  <c:x val="2.1184977133177092E-2"/>
                  <c:y val="-1.3579018354586473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Calibri" pitchFamily="34" charset="0"/>
                      </a:defRPr>
                    </a:pPr>
                    <a:r>
                      <a:rPr lang="en-US" sz="1600" b="0" dirty="0" smtClean="0"/>
                      <a:t>1.033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7-4EBD-A08A-C25952A12B5E}"/>
                </c:ext>
              </c:extLst>
            </c:dLbl>
            <c:dLbl>
              <c:idx val="5"/>
              <c:layout>
                <c:manualLayout>
                  <c:x val="1.6677551891909843E-2"/>
                  <c:y val="-5.81957929482295E-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Calibri" pitchFamily="34" charset="0"/>
                      </a:defRPr>
                    </a:pPr>
                    <a:r>
                      <a:rPr lang="en-US" sz="1600" b="0" dirty="0" smtClean="0"/>
                      <a:t>7.521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7-4EBD-A08A-C25952A12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Plan1!$B$2:$B$7</c:f>
              <c:strCache>
                <c:ptCount val="6"/>
                <c:pt idx="0">
                  <c:v>3º Quad UBS</c:v>
                </c:pt>
                <c:pt idx="1">
                  <c:v>3º Quad Farmácia Central</c:v>
                </c:pt>
                <c:pt idx="2">
                  <c:v>2º Quad UBS</c:v>
                </c:pt>
                <c:pt idx="3">
                  <c:v>2º Quad Farmácia Central</c:v>
                </c:pt>
                <c:pt idx="4">
                  <c:v>1º Quad UBS</c:v>
                </c:pt>
                <c:pt idx="5">
                  <c:v>1º Quad Farmácia Central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2" formatCode="#,##0">
                  <c:v>773</c:v>
                </c:pt>
                <c:pt idx="3" formatCode="#,##0">
                  <c:v>5803</c:v>
                </c:pt>
                <c:pt idx="4" formatCode="#,##0">
                  <c:v>1033</c:v>
                </c:pt>
                <c:pt idx="5" formatCode="#,##0">
                  <c:v>7521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7-4EBD-A08A-C25952A12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43616"/>
        <c:axId val="140145408"/>
        <c:axId val="0"/>
      </c:bar3DChart>
      <c:catAx>
        <c:axId val="14014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pt-BR"/>
          </a:p>
        </c:txPr>
        <c:crossAx val="140145408"/>
        <c:crosses val="autoZero"/>
        <c:auto val="1"/>
        <c:lblAlgn val="ctr"/>
        <c:lblOffset val="100"/>
        <c:noMultiLvlLbl val="0"/>
      </c:catAx>
      <c:valAx>
        <c:axId val="14014540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4014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2.2318245864630412E-3"/>
          <c:w val="0.86883292654464261"/>
          <c:h val="0.74234398107585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1597962697478802E-2"/>
                  <c:y val="1.524438880010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36147903163629E-2"/>
                  <c:y val="2.002697705952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364</c:v>
                </c:pt>
                <c:pt idx="1">
                  <c:v>392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6560745433574092E-2"/>
                  <c:y val="-2.871076563206079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61503403825344E-2"/>
                  <c:y val="-1.348224654675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174</c:v>
                </c:pt>
                <c:pt idx="1">
                  <c:v>368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39232"/>
        <c:axId val="133040768"/>
        <c:axId val="0"/>
      </c:bar3DChart>
      <c:catAx>
        <c:axId val="13303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33040768"/>
        <c:crosses val="autoZero"/>
        <c:auto val="1"/>
        <c:lblAlgn val="ctr"/>
        <c:lblOffset val="100"/>
        <c:noMultiLvlLbl val="0"/>
      </c:catAx>
      <c:valAx>
        <c:axId val="13304076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330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3.6833846131241611E-2"/>
          <c:w val="0.86883292654464261"/>
          <c:h val="0.660725169291229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30896974882132E-2"/>
                  <c:y val="1.524435419829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323231751225709E-3"/>
                  <c:y val="-1.694111300225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276</c:v>
                </c:pt>
                <c:pt idx="1">
                  <c:v>58</c:v>
                </c:pt>
                <c:pt idx="2" formatCode="General">
                  <c:v>58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5364577554086867E-2"/>
                  <c:y val="5.809260801711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19530930927372E-2"/>
                  <c:y val="-7.432756759220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240</c:v>
                </c:pt>
                <c:pt idx="1">
                  <c:v>101</c:v>
                </c:pt>
                <c:pt idx="2" formatCode="General">
                  <c:v>104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16288"/>
        <c:axId val="133117824"/>
        <c:axId val="0"/>
      </c:bar3DChart>
      <c:catAx>
        <c:axId val="13311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33117824"/>
        <c:crosses val="autoZero"/>
        <c:auto val="1"/>
        <c:lblAlgn val="ctr"/>
        <c:lblOffset val="100"/>
        <c:noMultiLvlLbl val="0"/>
      </c:catAx>
      <c:valAx>
        <c:axId val="13311782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3311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0.11265</cdr:x>
      <cdr:y>0.7037</cdr:y>
    </cdr:from>
    <cdr:to>
      <cdr:x>0.31931</cdr:x>
      <cdr:y>0.90587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xmlns="" id="{C3164541-2A5C-4B0D-9B21-521526E3CD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14149" y="5338979"/>
          <a:ext cx="2410700" cy="153388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0.7847</cdr:x>
      <cdr:y>0.76217</cdr:y>
    </cdr:from>
    <cdr:to>
      <cdr:x>0.99672</cdr:x>
      <cdr:y>0.97316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0279" y="4800118"/>
          <a:ext cx="2110236" cy="13288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0.80496</cdr:x>
      <cdr:y>0.7362</cdr:y>
    </cdr:from>
    <cdr:to>
      <cdr:x>0.99394</cdr:x>
      <cdr:y>0.92426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15150" y="5311185"/>
          <a:ext cx="1975607" cy="13567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0895" cy="495380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2497" y="4"/>
            <a:ext cx="2940895" cy="495380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r">
              <a:defRPr sz="1200"/>
            </a:lvl1pPr>
          </a:lstStyle>
          <a:p>
            <a:fld id="{5343B883-E429-4BE3-8326-DAA2207E501C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029"/>
            <a:ext cx="2940895" cy="495379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2497" y="9409029"/>
            <a:ext cx="2940895" cy="495379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r">
              <a:defRPr sz="1200"/>
            </a:lvl1pPr>
          </a:lstStyle>
          <a:p>
            <a:fld id="{10C5252C-F3C7-4488-AF04-D0EB304EE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5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9" name="AutoShape 5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0" name="AutoShape 5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1" name="AutoShape 5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7" name="AutoShape 7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9" name="AutoShape 7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0" name="AutoShape 7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3" name="AutoShape 7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7" name="AutoShape 8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8" name="AutoShape 8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0" name="AutoShape 8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2" name="AutoShape 8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3" name="AutoShape 8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5" name="AutoShape 9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6" name="AutoShape 9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7" name="AutoShape 9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8" name="AutoShape 9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0" name="AutoShape 9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1" name="AutoShape 9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2" name="AutoShape 9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3" name="AutoShape 9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4" name="AutoShape 10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5" name="AutoShape 10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6" name="AutoShape 10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7" name="AutoShape 10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8" name="AutoShape 10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9" name="AutoShape 10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0" name="AutoShape 10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1" name="AutoShape 10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2" name="AutoShape 10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4" name="AutoShape 1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5" name="AutoShape 1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6" name="AutoShape 1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7" name="AutoShape 1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8" name="AutoShape 11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9" name="AutoShape 11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0" name="AutoShape 11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1" name="AutoShape 11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2" name="AutoShape 11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3" name="AutoShape 11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4" name="AutoShape 12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5" name="AutoShape 12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6" name="AutoShape 12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7" name="AutoShape 12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8" name="AutoShape 12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9" name="AutoShape 12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0" name="AutoShape 12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1" name="AutoShape 12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2" name="AutoShape 12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3" name="AutoShape 12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4" name="AutoShape 13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5" name="AutoShape 13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6" name="AutoShape 13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7" name="AutoShape 13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8" name="AutoShape 13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9" name="AutoShape 13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0" name="AutoShape 13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1" name="AutoShape 13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2" name="AutoShape 13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3" name="AutoShape 13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4" name="AutoShape 14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5" name="AutoShape 14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6" name="AutoShape 14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7" name="AutoShape 14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8" name="AutoShape 14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9" name="AutoShape 14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0" name="AutoShape 14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1" name="AutoShape 14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2" name="AutoShape 14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3" name="AutoShape 14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4" name="AutoShape 15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5" name="AutoShape 15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6" name="AutoShape 15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7" name="AutoShape 15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8" name="AutoShape 15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9" name="AutoShape 15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0" name="AutoShape 15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1" name="AutoShape 15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2" name="AutoShape 15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3" name="AutoShape 15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4" name="AutoShape 16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5" name="AutoShape 16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6" name="AutoShape 16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7" name="AutoShape 16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8" name="AutoShape 16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9" name="AutoShape 16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0" name="AutoShape 16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1" name="AutoShape 16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2" name="AutoShape 16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3" name="AutoShape 16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4" name="AutoShape 17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5" name="AutoShape 17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6" name="AutoShape 17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7" name="AutoShape 17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8" name="AutoShape 17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9" name="AutoShape 17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0" name="AutoShape 17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2" name="AutoShape 17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3" name="AutoShape 17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4" name="AutoShape 18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5" name="AutoShape 18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6" name="AutoShape 18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7" name="AutoShape 18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8" name="AutoShape 18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9" name="AutoShape 18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0" name="AutoShape 18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1" name="AutoShape 18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2" name="AutoShape 18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3" name="AutoShape 18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4" name="AutoShape 19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8" name="AutoShape 19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0" name="AutoShape 19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1" name="AutoShape 19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2" name="AutoShape 19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3" name="AutoShape 19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4" name="AutoShape 20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6" name="AutoShape 20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7" name="AutoShape 20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8" name="AutoShape 20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9" name="AutoShape 20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0" name="AutoShape 20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1" name="AutoShape 20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2" name="AutoShape 20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3" name="AutoShape 20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4" name="AutoShape 2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5" name="AutoShape 2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6" name="AutoShape 2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7" name="AutoShape 2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8" name="Rectangle 2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6013" y="754063"/>
            <a:ext cx="4246562" cy="33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6599" name="Rectangle 215"/>
          <p:cNvSpPr>
            <a:spLocks noGrp="1" noChangeArrowheads="1"/>
          </p:cNvSpPr>
          <p:nvPr>
            <p:ph type="body"/>
          </p:nvPr>
        </p:nvSpPr>
        <p:spPr bwMode="auto">
          <a:xfrm>
            <a:off x="678212" y="4705170"/>
            <a:ext cx="5123640" cy="4143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16600" name="Text Box 216"/>
          <p:cNvSpPr txBox="1">
            <a:spLocks noChangeArrowheads="1"/>
          </p:cNvSpPr>
          <p:nvPr/>
        </p:nvSpPr>
        <p:spPr bwMode="auto">
          <a:xfrm>
            <a:off x="1" y="5"/>
            <a:ext cx="2748471" cy="33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1" name="Text Box 217"/>
          <p:cNvSpPr txBox="1">
            <a:spLocks noChangeArrowheads="1"/>
          </p:cNvSpPr>
          <p:nvPr/>
        </p:nvSpPr>
        <p:spPr bwMode="auto">
          <a:xfrm>
            <a:off x="3839884" y="5"/>
            <a:ext cx="2748470" cy="33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2" name="Text Box 218"/>
          <p:cNvSpPr txBox="1">
            <a:spLocks noChangeArrowheads="1"/>
          </p:cNvSpPr>
          <p:nvPr/>
        </p:nvSpPr>
        <p:spPr bwMode="auto">
          <a:xfrm>
            <a:off x="1" y="9361798"/>
            <a:ext cx="2748471" cy="339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3" name="Rectangle 219"/>
          <p:cNvSpPr>
            <a:spLocks noGrp="1" noChangeArrowheads="1"/>
          </p:cNvSpPr>
          <p:nvPr>
            <p:ph type="sldNum"/>
          </p:nvPr>
        </p:nvSpPr>
        <p:spPr bwMode="auto">
          <a:xfrm>
            <a:off x="3839881" y="9408862"/>
            <a:ext cx="2640184" cy="180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52000"/>
              </a:lnSpc>
              <a:buClrTx/>
              <a:buFontTx/>
              <a:buNone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C376802-4F5B-4D2F-AA3D-B7557BB3FB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02386" indent="-308610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34440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28216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21992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68880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EB6DE-AAD7-4EF6-96DA-FC019EF77231}" type="slidenum">
              <a:rPr lang="pt-BR"/>
              <a:pPr/>
              <a:t>1</a:t>
            </a:fld>
            <a:endParaRPr lang="pt-BR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39884" y="9408862"/>
            <a:ext cx="2748470" cy="29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095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635A337B-94FE-4E24-8979-A681BF525516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1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129880" y="742766"/>
            <a:ext cx="4520942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08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16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B8764-C348-4C28-A47B-7E6F878C1C5D}" type="slidenum">
              <a:rPr lang="pt-BR"/>
              <a:pPr/>
              <a:t>17</a:t>
            </a:fld>
            <a:endParaRPr lang="pt-BR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933259" y="742766"/>
            <a:ext cx="4919890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E2CF6-E1F7-4378-AF5E-9990523C38F2}" type="slidenum">
              <a:rPr lang="pt-BR"/>
              <a:pPr/>
              <a:t>19</a:t>
            </a:fld>
            <a:endParaRPr lang="pt-BR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993101" y="753065"/>
            <a:ext cx="4545163" cy="34534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40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9D234-6E3E-4AA7-B739-AA0F90B5E11A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2734" y="9408865"/>
            <a:ext cx="2940820" cy="495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17" tIns="42649" rIns="82017" bIns="42649" anchor="b"/>
          <a:lstStyle/>
          <a:p>
            <a:pPr algn="r">
              <a:lnSpc>
                <a:spcPct val="100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79F4FA87-1A68-42F7-BB30-90DE167F24FB}" type="slidenum">
              <a:rPr lang="en-GB" sz="11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100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28</a:t>
            </a:fld>
            <a:endParaRPr lang="en-GB" sz="11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-4891393" y="-3631462"/>
            <a:ext cx="11672095" cy="135330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 dirty="0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44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45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49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50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51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6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42" tIns="41670" rIns="83342" bIns="41670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5" y="4705170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98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52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6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42" tIns="41670" rIns="83342" bIns="41670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5" y="4705170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11ED1-5945-47A5-9DD8-A428F039F345}" type="slidenum">
              <a:rPr lang="pt-BR"/>
              <a:pPr/>
              <a:t>91</a:t>
            </a:fld>
            <a:endParaRPr lang="pt-BR"/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3839884" y="9408862"/>
            <a:ext cx="2748470" cy="29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095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F52719AA-E205-4AE8-8B8D-7CB588F047DF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91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129881" y="742766"/>
            <a:ext cx="4523791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2232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3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4154" y="742767"/>
            <a:ext cx="4500995" cy="3697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9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10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4154" y="742767"/>
            <a:ext cx="4500995" cy="3697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D378BF-1299-44EE-80F8-2F570DB15D92}" type="slidenum">
              <a:rPr lang="pt-BR"/>
              <a:pPr/>
              <a:t>12</a:t>
            </a:fld>
            <a:endParaRPr lang="pt-BR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29881" y="742766"/>
            <a:ext cx="4523791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15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60660-ABBE-4D84-A120-E66587E4E6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3D14E0-71B8-4A4A-A9F3-9B88305D5E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E057F0-7D9D-4568-B791-0A853230DA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23FAF4-DFDE-46D4-B63F-90CBEDD841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80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0"/>
            <a:ext cx="70438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159A3-97D5-4293-BB61-CAEACF4F89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3A044-7C85-4481-92D4-878B17A8DE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B903D3-3F28-4DC4-8369-769ABE79C0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518B41-4561-4D12-ABD8-B77D0F9692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CAFBDC-FA1B-47D0-9F78-338E93D54A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A5BE2C-F5D6-4303-866B-04D4023445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507DBE-893F-427D-A503-0F81D836D8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B11C20-6FCE-4AA3-848F-8ED7C78765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344662"/>
            <a:ext cx="2388204" cy="721535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344662"/>
            <a:ext cx="7006420" cy="721535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C9A595-0A73-4D0A-9807-0312B63940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34CF63-51BB-46D9-8C98-5C3867B759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C1A7F3-2160-4895-BD7E-B9E5BED1E5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CDEB-B59E-40E4-ABEB-9B6CDE9ABF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162805"/>
            <a:ext cx="2401812" cy="745090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45542" cy="745090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A8A844-28B4-4CE4-A348-469A8C12A6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BE690-F17F-4D00-9812-F82A4B4522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C6A31-5624-4D8C-82AF-5DC40F2EA0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322D4-B043-48F0-B4EC-CA98A998C3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504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6DB9E7-605A-4331-B092-68A71CAC45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44248-A72A-492B-8D29-ABC2C4F9DC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7FB0D-6D28-48D1-817E-20CE9ECA84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40918" y="2019469"/>
            <a:ext cx="4594402" cy="533098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5298616" y="2019469"/>
            <a:ext cx="4596102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9D54A329-6972-49AE-8EE6-45BECC1B0E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89CB-E26C-4DC4-A5A1-A2F17D54C0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CE145A-CD44-4208-9CB4-0F54ED95EB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24AF35-6DC8-4506-AE6C-7D67B984B8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CF50B-327F-44BE-B20E-51899FE973F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455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B6B6B-9230-4575-84D6-CEC3D8D1DF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26B91-0201-4916-8FD4-88BDD2E71A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C8BCD4-A940-474C-94AA-B9F0F466A2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8456D4-0882-4604-8270-4EEAB745B9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6122" y="-18504290"/>
            <a:ext cx="2216402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95820" y="-18504290"/>
            <a:ext cx="2216404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78B65D-3720-487A-99B0-848002BAC18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6BCA4-8645-4C55-A525-A5E1E1E068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40918" y="2019469"/>
            <a:ext cx="9353800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C8B096AA-2298-4DE1-BC67-E6AC463F4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95971-46E0-410A-8809-1F3E2AB6B3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5F2145-A8DE-4879-8C03-39C6C5969D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899DF1-3A2A-4476-854E-7A4B5D5A37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177CDC-0643-464F-9903-28E0F35354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7BC3EA-86C7-438F-A322-125F2AAFB0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07590" y="-18504290"/>
            <a:ext cx="2403514" cy="394229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-18504290"/>
            <a:ext cx="7050644" cy="394229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84BA6A-34E2-4F3D-ADAA-02DE5DB057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25" y="2684463"/>
            <a:ext cx="9182100" cy="1852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838" y="4895850"/>
            <a:ext cx="7559675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8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2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5553075"/>
            <a:ext cx="9182100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2488" y="3662363"/>
            <a:ext cx="9182100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54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1933575"/>
            <a:ext cx="477202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9750" y="2740025"/>
            <a:ext cx="477202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400" y="1933575"/>
            <a:ext cx="4775200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400" y="2740025"/>
            <a:ext cx="4775200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35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E4863-47D6-4786-8096-BA5EFCD6C98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45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44488"/>
            <a:ext cx="3554413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2750" y="344488"/>
            <a:ext cx="6038850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9750" y="1808163"/>
            <a:ext cx="3554413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3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25" y="6048375"/>
            <a:ext cx="6480175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25" y="771525"/>
            <a:ext cx="6480175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25" y="6762750"/>
            <a:ext cx="6480175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4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00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1138" y="346075"/>
            <a:ext cx="2430462" cy="7372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1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396D10-69A6-4307-9261-324EAD426E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A8933A-145C-485D-8606-60D48D94A4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D218F3-048A-49EF-9F82-762AA9D662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89BC5-2D07-46B5-A47A-54D71ECAB7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75D119-F46D-456B-805F-718E98F3D5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70FF75-A9EB-4AD5-A9B6-9D41AE0779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E99AEF-960B-4504-A5FB-A46435595C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165562-3692-445D-8DE8-4EEFA4F41D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4DF4BB-6E12-423E-BCB0-2E43C925EF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48D0D-68BF-44A2-B65F-6AB2ED9889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1CD01-745B-4732-A9F3-0A6931C494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162805"/>
            <a:ext cx="2388204" cy="739721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162805"/>
            <a:ext cx="7006420" cy="739721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C78585-3A3D-4991-B8CE-F23021231E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3089A-AF1A-457A-8280-8BC33B1C5B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7FB03-3E6C-496A-AE62-45E25FF976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22DAF-4324-4566-B34B-7B21993615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E018F9-3583-4650-BB8F-52C3BFCB389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0216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92640" y="0"/>
            <a:ext cx="2240218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7587D-506D-44A1-B04F-2BD562CD2A4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B26DD8-1BEA-4F3B-AACA-C621083271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66C379-7E53-4ADA-9BD9-0CABBA6BE8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98034-AA01-4D1A-A8D3-99D983EB1F3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A5687D-5390-4A21-8B5C-6FC7514A7B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21DCA-D4E2-4F74-8D76-6CEF532643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5ECD9F-0D8C-445E-9FA7-7D56996BC8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8" y="0"/>
            <a:ext cx="2396710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31934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B1FF34-F6A3-4B52-85B2-12EE7986F8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52A4F4-3394-4952-998C-F8C73CC332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CB779C-BCE4-48B6-A0E3-71BDCFCCD4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14648-5DEE-48A7-A481-4604661B57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9A72A-85FE-475A-ACC8-1005EF5CD3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D715EA-87BA-4101-A616-F9DDAD9CF6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F25D9-0FCF-47CD-AC5A-6168FD1C8D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C8D778-2716-48F6-AF59-0F90E7E01B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7108B5-366B-48A4-ABF2-D0D5787214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83326C-FEDD-4D87-99A0-F43C188486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1A8ED3-53DF-4411-9DA3-F982B4768C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23DEE-3010-4239-A296-85B59F93BC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344661"/>
            <a:ext cx="2398410" cy="72517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1"/>
            <a:ext cx="7031934" cy="72517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57855-716B-4EB7-9E37-AB4DC3DA34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2F113E-C18E-4DB5-88FA-6D5251FA0B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E95BB-2205-433A-8F1F-FAC4A59804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A37F7-CBDD-4BE8-AA80-BF0CEC6D1D7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E3AD2-78B7-488B-8953-26A8ADF05E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2CAE64-2D28-4B18-94C5-4D0882288D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DCD367-35F0-41C1-8EA0-E3D0A10E04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95502-6300-4100-89A9-1DA85B64F5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06A167-6DDA-40D9-98F4-C839317497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D7C0C-A763-4437-83D6-CAB0F50A13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847C92-DB3B-4C45-BA13-A4159EF29A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47AE30-6153-4D8D-83DC-82DF4DE6A2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162805"/>
            <a:ext cx="2398410" cy="743358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31934" cy="743358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193DE-204B-42EC-89BF-2C19D4337A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CDFCE-3CDC-43D3-9EE0-A8833EFF9993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4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3373BD-810E-4788-B7CC-B5AF077ABBB2}" type="slidenum">
              <a:rPr lang="pt-BR"/>
              <a:pPr/>
              <a:t>‹nº›</a:t>
            </a:fld>
            <a:fld id="{D64B102A-D9D5-4E50-8446-CFB4A528A4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6C7E2-062B-41BD-A34D-EDEC0B9C56EA}" type="slidenum">
              <a:rPr lang="pt-BR"/>
              <a:pPr/>
              <a:t>‹nº›</a:t>
            </a:fld>
            <a:fld id="{B9AE6D42-1EEC-4C33-A5FF-E61513340B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3557DA-03E0-435F-B8AD-78C39983366C}" type="slidenum">
              <a:rPr lang="pt-BR"/>
              <a:pPr/>
              <a:t>‹nº›</a:t>
            </a:fld>
            <a:fld id="{2F1AEC2E-07CD-4DE8-AB04-4CBF28F4790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7258" y="0"/>
            <a:ext cx="2178980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49534" y="0"/>
            <a:ext cx="2178982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D7140-5014-4EDC-BE5C-9E61C87FC171}" type="slidenum">
              <a:rPr lang="pt-BR"/>
              <a:pPr/>
              <a:t>‹nº›</a:t>
            </a:fld>
            <a:fld id="{F648CA79-8459-4542-9BD5-6A72E7E2D3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87472-D6F0-4693-9E91-7382668E5B6F}" type="slidenum">
              <a:rPr lang="pt-BR"/>
              <a:pPr/>
              <a:t>‹nº›</a:t>
            </a:fld>
            <a:fld id="{AE8C97CE-37AC-48CE-9EF0-C7183A5C90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301D12-0FCE-4E7D-A595-74382088173F}" type="slidenum">
              <a:rPr lang="pt-BR"/>
              <a:pPr/>
              <a:t>‹nº›</a:t>
            </a:fld>
            <a:fld id="{1A373EB1-9DD1-4BAB-BDA0-88AEC115F3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1B5F4-FFB7-429C-8F23-807D3EAC1FE0}" type="slidenum">
              <a:rPr lang="pt-BR"/>
              <a:pPr/>
              <a:t>‹nº›</a:t>
            </a:fld>
            <a:fld id="{6F3312E0-2B4B-4A2C-896F-F76992B4E5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377A2-8E0C-490E-BDB0-3710C448DA36}" type="slidenum">
              <a:rPr lang="pt-BR"/>
              <a:pPr/>
              <a:t>‹nº›</a:t>
            </a:fld>
            <a:fld id="{4588635D-6C6C-452F-833F-AE21B5FD15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D9737-1453-4C59-A10B-BF493A183372}" type="slidenum">
              <a:rPr lang="pt-BR"/>
              <a:pPr/>
              <a:t>‹nº›</a:t>
            </a:fld>
            <a:fld id="{DAF5523E-F2D8-4734-9148-B95704E6DC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1ED44F-1656-40C5-AC61-2C6BC152DF59}" type="slidenum">
              <a:rPr lang="pt-BR"/>
              <a:pPr/>
              <a:t>‹nº›</a:t>
            </a:fld>
            <a:fld id="{17C60563-F735-40FE-9E33-45DE87A5CB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6D0E6-FF4D-4CEA-A970-073AC5F101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7" y="0"/>
            <a:ext cx="2384802" cy="3937097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0"/>
            <a:ext cx="6992810" cy="3937097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1C6D8-23F2-4A47-9AAC-B4849B919B89}" type="slidenum">
              <a:rPr lang="pt-BR"/>
              <a:pPr/>
              <a:t>‹nº›</a:t>
            </a:fld>
            <a:fld id="{72ED9C66-E776-4B1D-9F1C-966E8D30F3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DDA970-97BA-4A0A-931A-348F13E69A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2C5A9C-D9F5-48B3-9E44-48F59C23F0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5D4413-0C37-4739-9D37-24BB6DF8E3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EDF88-8C69-4317-ACDC-29C7232C9A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DA9AB6-5210-4F9E-926A-B76FAA5ED0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D6BB5-A98A-42B5-9032-321ADE421A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61111-0AA0-4F4F-A6E8-2C879433A9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8FFBD-F8FC-45A9-8E1E-5EE70AD12F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23B38B-D0E0-480A-A3D0-A93934CCC0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01E837-19EE-40E2-881A-2E4FF31830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BB67D-0DD7-4894-A1D9-2DCC9CB96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344662"/>
            <a:ext cx="2401812" cy="726904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2"/>
            <a:ext cx="7045542" cy="726904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01D2D5-284A-49BF-8190-263E0644DF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A9821-D4F4-451C-8829-A96D70B828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E6E2E-F0B5-4D75-8A80-7D9E0CC5D6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1ED72C-A4BB-40A3-B02C-73583640CE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949FF7-551B-4C58-AC45-4D2FF1A9E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10EA7-02E3-4BEA-9AE9-EF98CBB3CE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987EA6-318D-4080-87BC-B42E5FF87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99A53-1D2E-433A-8F78-935E716ED7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0AD11-D8FB-42C3-81B1-68A0F54275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54D5831B-B302-453E-81A9-6411621186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57920" cy="1279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39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Clique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texto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1"/>
            <a:r>
              <a:rPr lang="en-GB" dirty="0"/>
              <a:t>2.º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2"/>
            <a:r>
              <a:rPr lang="en-GB" dirty="0"/>
              <a:t>3.º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3"/>
            <a:r>
              <a:rPr lang="en-GB" dirty="0"/>
              <a:t>4.º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5.º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6.º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7.º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8.º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9.º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</p:txBody>
      </p:sp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74" r:id="rId12"/>
    <p:sldLayoutId id="2147483875" r:id="rId13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7D71B38-0323-4908-989D-C873285FE10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8950" cy="1695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24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10318" cy="490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E24176A0-0C78-4FEA-9703-E0377244250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358912" y="413940"/>
            <a:ext cx="10078424" cy="7805956"/>
          </a:xfrm>
          <a:prstGeom prst="roundRect">
            <a:avLst>
              <a:gd name="adj" fmla="val 1926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968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76633"/>
            <a:ext cx="9617454" cy="12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6122" y="-18504290"/>
            <a:ext cx="4596102" cy="3942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57853" tIns="98755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4231" y="730889"/>
            <a:ext cx="4643730" cy="995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48133" tIns="98755" rIns="97200" bIns="50544" anchor="ctr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6122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94231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60022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1210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89888" cy="408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1100">
                <a:solidFill>
                  <a:srgbClr val="A7A49A"/>
                </a:solidFill>
                <a:latin typeface="+mn-lt"/>
                <a:cs typeface="Lucida Sans Unicode" charset="0"/>
              </a:defRPr>
            </a:lvl1pPr>
          </a:lstStyle>
          <a:p>
            <a:fld id="{BCCE9A84-1B7B-4D42-8F75-86B9C9F516F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1000"/>
        </a:lnSpc>
        <a:spcBef>
          <a:spcPct val="0"/>
        </a:spcBef>
        <a:spcAft>
          <a:spcPts val="132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1000"/>
        </a:lnSpc>
        <a:spcBef>
          <a:spcPct val="0"/>
        </a:spcBef>
        <a:spcAft>
          <a:spcPts val="1067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1000"/>
        </a:lnSpc>
        <a:spcBef>
          <a:spcPct val="0"/>
        </a:spcBef>
        <a:spcAft>
          <a:spcPts val="783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1000"/>
        </a:lnSpc>
        <a:spcBef>
          <a:spcPct val="0"/>
        </a:spcBef>
        <a:spcAft>
          <a:spcPts val="527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9750" y="346075"/>
            <a:ext cx="9721850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2016125"/>
            <a:ext cx="9721850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7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6AF-F31C-4161-B994-798EABAFA267}" type="datetimeFigureOut">
              <a:rPr lang="pt-BR" smtClean="0"/>
              <a:pPr/>
              <a:t>18/05/2021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938" y="8008938"/>
            <a:ext cx="341947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6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5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4"/>
            <a:ext cx="9557920" cy="1641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BC59C04E-C734-48F8-8CB2-A25BFB70015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990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4373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37A4D62-AE47-4C55-9024-D64D1B46FD8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DEC32CFC-1FA2-42F8-AE94-96866BAD9DE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93640" cy="1316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641FBB6E-EBEF-41FE-B0D9-A18B1A10F1B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60612" y="413940"/>
            <a:ext cx="10078426" cy="78059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81830"/>
            <a:ext cx="9540908" cy="11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58" y="0"/>
            <a:ext cx="4521258" cy="39370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6702" y="0"/>
            <a:ext cx="4645432" cy="5530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marL="342900" indent="-305181">
              <a:lnSpc>
                <a:spcPct val="102000"/>
              </a:lnSpc>
              <a:spcAft>
                <a:spcPts val="153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09244" lvl="1" indent="-277749">
              <a:lnSpc>
                <a:spcPct val="102000"/>
              </a:lnSpc>
              <a:spcAft>
                <a:spcPts val="122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2º Nível da estrutura de tópicos</a:t>
            </a:r>
          </a:p>
          <a:p>
            <a:pPr marL="1273874" lvl="2">
              <a:lnSpc>
                <a:spcPct val="102000"/>
              </a:lnSpc>
              <a:spcAft>
                <a:spcPts val="905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3º Nível da estrutura de tópicos</a:t>
            </a:r>
          </a:p>
          <a:p>
            <a:pPr marL="1741932" lvl="3" indent="-118301">
              <a:lnSpc>
                <a:spcPct val="102000"/>
              </a:lnSpc>
              <a:spcAft>
                <a:spcPts val="621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8º Nível da estrutura de tópicos</a:t>
            </a:r>
          </a:p>
          <a:p>
            <a:pPr marL="342900" indent="-305181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Wingdings 2" pitchFamily="16" charset="2"/>
              <a:buChar char="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9º Nível da estrutura de tópicosClique para editar os estilos do texto mestre</a:t>
            </a:r>
          </a:p>
          <a:p>
            <a:pPr marL="809244" lvl="1" indent="-277749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4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Segundo nível</a:t>
            </a:r>
          </a:p>
          <a:p>
            <a:pPr marL="1273874" lvl="2">
              <a:lnSpc>
                <a:spcPct val="102000"/>
              </a:lnSpc>
              <a:spcBef>
                <a:spcPts val="270"/>
              </a:spcBef>
              <a:buClr>
                <a:srgbClr val="ED3742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2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Terceiro nível</a:t>
            </a:r>
          </a:p>
          <a:p>
            <a:pPr marL="1741932" lvl="3" indent="-118301">
              <a:lnSpc>
                <a:spcPct val="102000"/>
              </a:lnSpc>
              <a:spcBef>
                <a:spcPts val="243"/>
              </a:spcBef>
              <a:buClr>
                <a:srgbClr val="ED3742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Quarto nível</a:t>
            </a:r>
          </a:p>
          <a:p>
            <a:pPr lvl="4" indent="-209169">
              <a:lnSpc>
                <a:spcPct val="102000"/>
              </a:lnSpc>
              <a:spcBef>
                <a:spcPts val="270"/>
              </a:spcBef>
              <a:buClr>
                <a:srgbClr val="4A85BF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460023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161211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15044" cy="91447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buClrTx/>
              <a:buFontTx/>
              <a:buNone/>
              <a:defRPr sz="2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1D075EC4-B092-49DB-B610-07B308D0F48C}" type="slidenum">
              <a:rPr lang="pt-BR"/>
              <a:pPr/>
              <a:t>‹nº›</a:t>
            </a:fld>
            <a:fld id="{FFC99896-6E16-41F2-BB8B-1C9C1188D7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2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2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2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2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0B3A71AA-D57F-4E83-A500-960B72B4B50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344662"/>
            <a:ext cx="9610650" cy="1333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07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56F5615-3AAE-41F7-81F1-62C14F7215F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1859999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" y="118683"/>
            <a:ext cx="10801350" cy="52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7200" tIns="122472" rIns="97200" bIns="50544">
            <a:spAutoFit/>
          </a:bodyPr>
          <a:lstStyle/>
          <a:p>
            <a:pPr algn="ctr" hangingPunct="1">
              <a:lnSpc>
                <a:spcPct val="96000"/>
              </a:lnSpc>
              <a:spcBef>
                <a:spcPts val="1391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>
                <a:latin typeface="Arial Black" pitchFamily="32" charset="0"/>
                <a:cs typeface="Arial Unicode MS" charset="0"/>
              </a:rPr>
              <a:t>PREFEITURA DE ITAGUAÍ - SECRETARIA MUNICIPAL DE SAÚDE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397" y="7936423"/>
            <a:ext cx="9610650" cy="552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159019" rIns="97200" bIns="50544">
            <a:spAutoFit/>
          </a:bodyPr>
          <a:lstStyle/>
          <a:p>
            <a:pPr algn="ctr" hangingPunct="1">
              <a:lnSpc>
                <a:spcPct val="79000"/>
              </a:lnSpc>
              <a:spcBef>
                <a:spcPts val="135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GB" sz="2800" b="1" dirty="0" err="1">
                <a:latin typeface="Times New Roman" pitchFamily="16" charset="0"/>
                <a:cs typeface="Arial Unicode MS" charset="0"/>
              </a:rPr>
              <a:t>Período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: 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01 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maio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a 31 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agosto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de 2020</a:t>
            </a:r>
            <a:endParaRPr lang="en-GB" sz="28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115" y="6120581"/>
            <a:ext cx="10225136" cy="1301973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“ Considerando a Lei Complementar nº 141, de 13 de janeiro de 2012, que regulamenta o § 3</a:t>
            </a:r>
            <a:r>
              <a:rPr lang="pt-BR" sz="1400" u="sng" baseline="30000" dirty="0">
                <a:solidFill>
                  <a:schemeClr val="tx1"/>
                </a:solidFill>
              </a:rPr>
              <a:t>o</a:t>
            </a:r>
            <a:r>
              <a:rPr lang="pt-BR" sz="1400" dirty="0">
                <a:solidFill>
                  <a:schemeClr val="tx1"/>
                </a:solidFill>
              </a:rPr>
              <a:t> 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</a:t>
            </a:r>
            <a:r>
              <a:rPr lang="pt-BR" sz="1400" u="sng" baseline="30000" dirty="0">
                <a:solidFill>
                  <a:schemeClr val="tx1"/>
                </a:solidFill>
              </a:rPr>
              <a:t>os</a:t>
            </a:r>
            <a:r>
              <a:rPr lang="pt-BR" sz="1400" dirty="0">
                <a:solidFill>
                  <a:schemeClr val="tx1"/>
                </a:solidFill>
              </a:rPr>
              <a:t> 8.080, de 19 de setembro de 1990, e 8.689, de 27 de julho de 1993; e dá outras providências”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32" name="Picture 8" descr="Resultado de imagem para SU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2" y="1728093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8202" y="4752429"/>
            <a:ext cx="10801350" cy="1877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94090" rIns="97200" bIns="50544">
            <a:spAutoFit/>
          </a:bodyPr>
          <a:lstStyle/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AUDIÊNCIA PÚBLICA PARA PRESTAÇÃO DE CONTAS À SOCIEDADE SOBRE A ASSISTÊNCIA À SAÚDE 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MUNICÍPIO DE ITAGUAÍ,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4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3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2</a:t>
            </a:r>
            <a:r>
              <a:rPr lang="en-GB" sz="32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º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QUADRIMESTRE DE 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2020</a:t>
            </a:r>
            <a:endParaRPr lang="en-GB" sz="20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en-GB" sz="7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Lei Complementar - 141/2012 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  <a:r>
              <a:rPr lang="en-GB" sz="2200" dirty="0">
                <a:solidFill>
                  <a:srgbClr val="00C060"/>
                </a:solidFill>
                <a:latin typeface="Times New Roman" pitchFamily="16" charset="0"/>
                <a:cs typeface="Arial Unicode MS" charset="0"/>
              </a:rPr>
              <a:t>				</a:t>
            </a:r>
          </a:p>
        </p:txBody>
      </p:sp>
      <p:pic>
        <p:nvPicPr>
          <p:cNvPr id="1029" name="Picture 5" descr="Planejament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23" y="1828716"/>
            <a:ext cx="2448272" cy="1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56091" y="4737478"/>
            <a:ext cx="9721216" cy="1872208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 MONTANTE E FONTE DOS RECURSOS  APLICADOS NO PERÍODO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2/8</a:t>
            </a:r>
          </a:p>
          <a:p>
            <a:r>
              <a:rPr lang="pt-BR" sz="2400" b="1" dirty="0" smtClean="0"/>
              <a:t>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1B22C72-DDC8-4082-87BC-F8C0F1A80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58" y="1606707"/>
            <a:ext cx="5645681" cy="27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43762" y="78102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352829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Fundo a Fundo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97009"/>
              </p:ext>
            </p:extLst>
          </p:nvPr>
        </p:nvGraphicFramePr>
        <p:xfrm>
          <a:off x="72083" y="995297"/>
          <a:ext cx="10657259" cy="7226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6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05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PREFEITURA DE ITAGUAÍ -  SMS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-  Relatório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 montante dos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recursos recebidos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Fundo a Fundo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º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Custeio - Grupo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779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261.604,04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82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1.785.707,74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182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COMPLEXIDADE AMBULATORIAL E HOSPITALAR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4.281.224,48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COMPLEXIDADE AMBULATORIAL E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HOSPITALAR (SAMU)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280.560,00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158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    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248.782,98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b"/>
                </a:tc>
              </a:tr>
              <a:tr h="438158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PSE - COVID-19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229.512,00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CORONAVIRUS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COVID 19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4.019.760,00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DO SUS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  16.000,00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122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FEDERAL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R$ 11.123.151,24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2122"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REPASSES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ESTADUAIS 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CO-FINANCIAMENTO ATENÇÃO BÁSICA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146.700,00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FARMACÊTICA BÁSICA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  36.273,74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 VIRUS (COVID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266.038,00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COFI-VIGILÂNCIA EM SAÚDE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130.000,00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ESTADUAL 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579.011,74</a:t>
                      </a:r>
                      <a:endParaRPr lang="pt-BR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geral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R$ 11.702.162,98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8460" y="8376814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Sistema </a:t>
            </a:r>
            <a:r>
              <a:rPr lang="pt-BR" sz="1200" b="1" i="1" dirty="0" err="1"/>
              <a:t>BethaSapo</a:t>
            </a:r>
            <a:endParaRPr lang="pt-BR" sz="1200" b="1" i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54258"/>
              </p:ext>
            </p:extLst>
          </p:nvPr>
        </p:nvGraphicFramePr>
        <p:xfrm>
          <a:off x="144091" y="936005"/>
          <a:ext cx="10585176" cy="6863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4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890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Relatório do montante dos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recursos recebidos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Fundo a Fundo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º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Setembro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Outubro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Novembro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Dezembro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8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PAB fixo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PAB variável ( ESB, ESF,</a:t>
                      </a:r>
                      <a:r>
                        <a:rPr lang="pt-BR" sz="1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ACS,CEO e PMAQ)</a:t>
                      </a:r>
                      <a:endParaRPr lang="pt-BR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98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Média e Alta Complexidade (MAC)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12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Piso Fixo de Vigilância em Saúde (PFVS)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Piso Fixo de Vig. Sanitária - PFVISA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Vigilância, Prevenção e Controle das IST/AIDS e Hepatites Virais</a:t>
                      </a: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Programa de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Assist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Farmacêutica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(Parcelas )</a:t>
                      </a: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Gestão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SUS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5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Fundo a Fundo União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Repasses Estaduais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06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geral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43762" y="78102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2" name="CaixaDeTexto 1"/>
          <p:cNvSpPr txBox="1"/>
          <p:nvPr/>
        </p:nvSpPr>
        <p:spPr>
          <a:xfrm rot="19255112">
            <a:off x="4104531" y="3168253"/>
            <a:ext cx="460851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rgbClr val="FF0000"/>
                </a:solidFill>
              </a:rPr>
              <a:t>OCULTO</a:t>
            </a:r>
            <a:endParaRPr lang="pt-BR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75024"/>
              </p:ext>
            </p:extLst>
          </p:nvPr>
        </p:nvGraphicFramePr>
        <p:xfrm>
          <a:off x="75" y="56279"/>
          <a:ext cx="10801274" cy="811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345"/>
                <a:gridCol w="1070785"/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2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14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Despesas pagas do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Federal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SUS Estadual COVID 19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COVID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19 </a:t>
                      </a:r>
                      <a:r>
                        <a:rPr lang="pt-BR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FederaL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Ordinários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Royalties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Impostos/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transferências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Vencimentos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vantagens Fixas e encargos sociais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5.982.016,41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461.241,88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407.539,15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26.447.684,38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R$ 33.298.681,82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Material de Consumo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1.751.615,97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151.696,05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128.591,06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17.403,30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2.049.306,38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Material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Distribuição Gratuita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52.310,89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 52.310,89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Serviço de Terceiro - Pessoa Física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123.737,02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87.852,00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211.589,02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Serviço de Terceiro - Pessoa Jurídica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4.107.403,72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695,30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7.488,00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1.434.581,29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393.841,40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10.579,68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5.954.589,39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Despesas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5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Exer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Anteriores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2.451.821,64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63.079,76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R$   2.514.901,40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5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Indenizações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reinstituições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284,17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R$              284,17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Outros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benefícios (auxílio funeral)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1.000,00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    1.000,00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PASEP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63.441,86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  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63.441,86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Auxílio Transporte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621.948,29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 621.948,29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Auxílio  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Alimentação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395.921,90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395.921,90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Sentenças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Judiciais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131.898,76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    131.898,76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Contrato de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rateio (CISBAF)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7.200,00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R$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7.200,00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0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DESPESA DE CAPITAL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264.949,02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64.004,24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398.681,18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9.300,00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R$       736.934,44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R$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46.040.008,32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00283" y="4824437"/>
            <a:ext cx="6048672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5000" dirty="0"/>
              <a:t>ASSISTÊNCIA FARMACÊUTICA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3/8</a:t>
            </a:r>
          </a:p>
          <a:p>
            <a:r>
              <a:rPr lang="pt-BR" sz="2400" b="1" dirty="0"/>
              <a:t>3 slides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FEAC240-CF8B-4604-973E-6CA6A4463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63" y="1089210"/>
            <a:ext cx="5191224" cy="3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475094321"/>
              </p:ext>
            </p:extLst>
          </p:nvPr>
        </p:nvGraphicFramePr>
        <p:xfrm>
          <a:off x="-359965" y="752888"/>
          <a:ext cx="11665296" cy="758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87933"/>
            <a:ext cx="108013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ts val="288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ENTRADA DE MEDICAMENTOS POR UNIDADES   </a:t>
            </a:r>
            <a:r>
              <a:rPr lang="pt-BR" b="1" i="1" dirty="0">
                <a:latin typeface="Calibri" pitchFamily="34" charset="0"/>
                <a:ea typeface="SimSun" charset="0"/>
                <a:cs typeface="Arial" pitchFamily="34" charset="0"/>
              </a:rPr>
              <a:t>-</a:t>
            </a:r>
            <a:r>
              <a:rPr lang="pt-BR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2020-</a:t>
            </a:r>
            <a:endParaRPr lang="pt-BR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6510" y="82069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</p:spTree>
    <p:extLst>
      <p:ext uri="{BB962C8B-B14F-4D97-AF65-F5344CB8AC3E}">
        <p14:creationId xmlns:p14="http://schemas.microsoft.com/office/powerpoint/2010/main" val="40114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8107" y="359941"/>
            <a:ext cx="9947643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10000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 ENTRADA DE CORRELATOS POR UNIDADES - </a:t>
            </a:r>
            <a:r>
              <a:rPr lang="pt-BR" sz="2000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</a:t>
            </a:r>
            <a:endParaRPr lang="pt-BR" sz="20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9" y="6768653"/>
            <a:ext cx="1623191" cy="1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21093" y="8305706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638367761"/>
              </p:ext>
            </p:extLst>
          </p:nvPr>
        </p:nvGraphicFramePr>
        <p:xfrm>
          <a:off x="-359965" y="575965"/>
          <a:ext cx="11377264" cy="78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514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66075" y="6950368"/>
            <a:ext cx="8590050" cy="737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72241547"/>
              </p:ext>
            </p:extLst>
          </p:nvPr>
        </p:nvGraphicFramePr>
        <p:xfrm>
          <a:off x="144091" y="1141319"/>
          <a:ext cx="10513168" cy="65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2683" y="329784"/>
            <a:ext cx="964907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</a:t>
            </a:r>
            <a:r>
              <a:rPr lang="en-US" sz="2000" b="1" i="1" dirty="0">
                <a:latin typeface="Calibri" pitchFamily="34" charset="0"/>
                <a:ea typeface="Calibri" pitchFamily="32" charset="0"/>
                <a:cs typeface="Calibri" pitchFamily="32" charset="0"/>
              </a:rPr>
              <a:t>TOTAL DE RECEITAS ATENDIDAS EM </a:t>
            </a:r>
            <a:r>
              <a:rPr lang="en-US" sz="2000" b="1" i="1" dirty="0" smtClean="0">
                <a:latin typeface="Calibri" pitchFamily="34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4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11687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DABS/Itaguaí</a:t>
            </a:r>
          </a:p>
        </p:txBody>
      </p:sp>
    </p:spTree>
    <p:extLst>
      <p:ext uri="{BB962C8B-B14F-4D97-AF65-F5344CB8AC3E}">
        <p14:creationId xmlns:p14="http://schemas.microsoft.com/office/powerpoint/2010/main" val="39106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23775" y="4829120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SERVIÇOS INTERNOS E CONTRATUALIZADOS DA SMS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4/8</a:t>
            </a:r>
          </a:p>
          <a:p>
            <a:r>
              <a:rPr lang="pt-BR" sz="2400" b="1" dirty="0" smtClean="0"/>
              <a:t>8 slides</a:t>
            </a:r>
            <a:endParaRPr 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F4E7B76-150E-47BD-8ECB-3AB5D43CB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443" y="1080021"/>
            <a:ext cx="3888432" cy="3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76139" y="359941"/>
            <a:ext cx="945075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 anchor="ctr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TSE – TRANSPORTE SANITÁRIO ELETIVO-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63466"/>
              </p:ext>
            </p:extLst>
          </p:nvPr>
        </p:nvGraphicFramePr>
        <p:xfrm>
          <a:off x="288106" y="980467"/>
          <a:ext cx="10225136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7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6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6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TSE – SERVIÇO PRÓPRIO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46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8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ACOMPANHANTES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328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359</a:t>
                      </a: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650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650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978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1.009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093770" y="3384277"/>
            <a:ext cx="861381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CADSUS - CADASTROS NOVOS E SEGUNDA VIA</a:t>
            </a:r>
          </a:p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400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1679"/>
              </p:ext>
            </p:extLst>
          </p:nvPr>
        </p:nvGraphicFramePr>
        <p:xfrm>
          <a:off x="288108" y="3772671"/>
          <a:ext cx="10225134" cy="141180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1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7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CADSUS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CIDADÃO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5.259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976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81710"/>
              </p:ext>
            </p:extLst>
          </p:nvPr>
        </p:nvGraphicFramePr>
        <p:xfrm>
          <a:off x="360115" y="5472509"/>
          <a:ext cx="10153128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75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6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498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Ouvidoria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7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1ª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SMS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HMSFX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75297" y="5138678"/>
            <a:ext cx="9450756" cy="477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OUVIDORIA DA SAÚDE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617" y="8346986"/>
            <a:ext cx="278523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CRAAC/Ouvidoria Itaguaí</a:t>
            </a:r>
          </a:p>
        </p:txBody>
      </p:sp>
    </p:spTree>
    <p:extLst>
      <p:ext uri="{BB962C8B-B14F-4D97-AF65-F5344CB8AC3E}">
        <p14:creationId xmlns:p14="http://schemas.microsoft.com/office/powerpoint/2010/main" val="6824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0115" y="19134"/>
            <a:ext cx="9567380" cy="110147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1200" b="1" dirty="0">
                <a:latin typeface="Calibri" pitchFamily="34" charset="0"/>
              </a:rPr>
              <a:t>ESTADO DO RIO DE JANEIRO</a:t>
            </a:r>
            <a:endParaRPr lang="pt-BR" sz="1200" dirty="0">
              <a:latin typeface="Calibri" pitchFamily="34" charset="0"/>
            </a:endParaRPr>
          </a:p>
          <a:p>
            <a:pPr algn="ctr"/>
            <a:r>
              <a:rPr lang="pt-BR" sz="1200" b="1" dirty="0">
                <a:latin typeface="Calibri" pitchFamily="34" charset="0"/>
              </a:rPr>
              <a:t>PREFEITURA MUNICIPAL DE ITAGUAÍ</a:t>
            </a:r>
            <a:endParaRPr lang="pt-BR" sz="1200" dirty="0">
              <a:latin typeface="Calibri" pitchFamily="34" charset="0"/>
            </a:endParaRPr>
          </a:p>
          <a:p>
            <a:pPr algn="ctr"/>
            <a:r>
              <a:rPr lang="pt-BR" sz="1200" b="1" dirty="0">
                <a:latin typeface="Calibri" pitchFamily="34" charset="0"/>
              </a:rPr>
              <a:t>SECRETARIA MUNICIPAL DE </a:t>
            </a:r>
            <a:r>
              <a:rPr lang="pt-BR" sz="1200" b="1" dirty="0" smtClean="0">
                <a:latin typeface="Calibri" pitchFamily="34" charset="0"/>
              </a:rPr>
              <a:t>SAÚDE</a:t>
            </a:r>
          </a:p>
          <a:p>
            <a:pPr algn="ctr"/>
            <a:r>
              <a:rPr lang="pt-BR" b="1" dirty="0" smtClean="0">
                <a:latin typeface="Calibri" pitchFamily="34" charset="0"/>
              </a:rPr>
              <a:t>IDENTIFICAÇÃO DO GESTOR</a:t>
            </a:r>
          </a:p>
          <a:p>
            <a:pPr algn="ctr"/>
            <a:r>
              <a:rPr lang="pt-BR" sz="1400" b="1" dirty="0" smtClean="0">
                <a:latin typeface="Calibri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FD56DE-F25B-4969-AE4C-6D25DE80BE2A}"/>
              </a:ext>
            </a:extLst>
          </p:cNvPr>
          <p:cNvSpPr txBox="1"/>
          <p:nvPr/>
        </p:nvSpPr>
        <p:spPr>
          <a:xfrm>
            <a:off x="1224211" y="1000631"/>
            <a:ext cx="7632848" cy="821168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Prefeito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 Itaguaí</a:t>
            </a: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Rubem Vieira de Souza</a:t>
            </a:r>
          </a:p>
          <a:p>
            <a:pPr algn="ctr"/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Secretária Municipal de Saúde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Carlos Eduardo Carneiro </a:t>
            </a:r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Zóia</a:t>
            </a:r>
            <a:endParaRPr lang="pt-BR" sz="20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sz="14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600" b="1" dirty="0" err="1" smtClean="0">
                <a:solidFill>
                  <a:schemeClr val="tx1"/>
                </a:solidFill>
                <a:latin typeface="Calibri" pitchFamily="34" charset="0"/>
              </a:rPr>
              <a:t>SubSecretário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Municipal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de Infraestrutura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Alex de Lima Sales</a:t>
            </a:r>
            <a:endParaRPr lang="pt-BR" sz="2000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Médico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do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HMSFX</a:t>
            </a: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Rodrigo Cavalcante de Barros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de Atenção Especializada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Patrícia Gonçalves Correia da Silva</a:t>
            </a:r>
          </a:p>
          <a:p>
            <a:pPr algn="ctr"/>
            <a:endParaRPr lang="pt-BR" sz="14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Direção de Vigilância em Saúde</a:t>
            </a:r>
          </a:p>
          <a:p>
            <a:pPr algn="ctr"/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Wilsa</a:t>
            </a:r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 Mary Sousa dos Santos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Direção de Saúde Bucal</a:t>
            </a: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Patrícia Fernanda </a:t>
            </a:r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Kuchenbecker</a:t>
            </a:r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</a:p>
          <a:p>
            <a:pPr algn="ctr"/>
            <a:endParaRPr lang="pt-BR" sz="14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Direção de Saúde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Mental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Andrea </a:t>
            </a:r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Kijumo</a:t>
            </a:r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 Teixeira </a:t>
            </a:r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Inoue</a:t>
            </a:r>
            <a:endParaRPr lang="pt-BR" sz="2000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endParaRPr lang="pt-BR" sz="14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Direção de Atenção Primária em Saúde</a:t>
            </a:r>
          </a:p>
          <a:p>
            <a:pPr algn="ctr" defTabSz="432000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Eloisa Elena Sabino Pereira</a:t>
            </a:r>
          </a:p>
          <a:p>
            <a:pPr algn="ctr" defTabSz="432000"/>
            <a:endParaRPr lang="pt-BR" sz="20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endParaRPr lang="pt-BR" sz="14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Calibri" pitchFamily="34" charset="0"/>
              </a:rPr>
              <a:t>Diretora </a:t>
            </a:r>
            <a:r>
              <a:rPr lang="pt-BR" sz="1600" b="1" dirty="0">
                <a:latin typeface="Calibri" pitchFamily="34" charset="0"/>
              </a:rPr>
              <a:t>de Planejamento e Desenvolvimento em Saúde</a:t>
            </a:r>
          </a:p>
          <a:p>
            <a:pPr algn="ctr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Dulce Maria de Souza </a:t>
            </a:r>
            <a:r>
              <a:rPr lang="pt-BR" sz="2000" b="1" dirty="0" err="1" smtClean="0">
                <a:latin typeface="Calibri" pitchFamily="34" charset="0"/>
                <a:cs typeface="Calibri" pitchFamily="34" charset="0"/>
              </a:rPr>
              <a:t>Inouie</a:t>
            </a:r>
            <a:endParaRPr lang="pt-BR" sz="2000" b="1" dirty="0">
              <a:latin typeface="Calibri" pitchFamily="34" charset="0"/>
            </a:endParaRPr>
          </a:p>
          <a:p>
            <a:pPr algn="ctr"/>
            <a:endParaRPr lang="pt-BR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" y="1368053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m para SU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2" y="1728093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48669" y="1515116"/>
            <a:ext cx="10029096" cy="1581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Fundação educacional Severino Sombra - 2020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39242"/>
              </p:ext>
            </p:extLst>
          </p:nvPr>
        </p:nvGraphicFramePr>
        <p:xfrm>
          <a:off x="900176" y="3460392"/>
          <a:ext cx="8964995" cy="246336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40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Hospital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Universitário de Vassouras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(HUV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lang="pt-BR" sz="3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58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18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LEITOS</a:t>
                      </a:r>
                      <a:r>
                        <a:rPr lang="pt-BR" sz="24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DE UTI ADULTO TIPO II</a:t>
                      </a:r>
                      <a:endParaRPr lang="pt-BR" sz="24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4211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699" y="8244214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48669" y="1034233"/>
            <a:ext cx="10029096" cy="139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INSTITUTO HERMES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PARDINI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65890"/>
              </p:ext>
            </p:extLst>
          </p:nvPr>
        </p:nvGraphicFramePr>
        <p:xfrm>
          <a:off x="1080195" y="2160141"/>
          <a:ext cx="8930840" cy="529151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82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INSTITUTO</a:t>
                      </a:r>
                      <a:r>
                        <a:rPr lang="pt-BR" sz="22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HERMES PARDINI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82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18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Quadr</a:t>
                      </a:r>
                      <a:endParaRPr lang="pt-BR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Cintilografia  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0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 Magnética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Estudo Renal  Dinâmico (DTPA)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Angiografia por Ressonância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Tomografia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computadorizada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0868"/>
              </p:ext>
            </p:extLst>
          </p:nvPr>
        </p:nvGraphicFramePr>
        <p:xfrm>
          <a:off x="504130" y="3443324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EXAME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CICOM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Magnética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58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215925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224037"/>
            <a:ext cx="10029096" cy="1480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CICOM (CENTRO DE IMAGEM COMPUTADORIZADA  </a:t>
            </a: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" y="82088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99" y="7272709"/>
            <a:ext cx="460851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Início em: junho/2019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62395"/>
              </p:ext>
            </p:extLst>
          </p:nvPr>
        </p:nvGraphicFramePr>
        <p:xfrm>
          <a:off x="1164629" y="2232149"/>
          <a:ext cx="8700539" cy="28187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3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564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CLINOP/IBAP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225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2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373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88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Procedimentos / cirurgias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6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415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216099" y="1008013"/>
            <a:ext cx="104411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 EMPRESA CONTRATUALIZADA – CLINOP /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IBAP - OFTALMOLOGIA 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195" y="5585570"/>
            <a:ext cx="8802737" cy="190316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Exames:</a:t>
            </a:r>
            <a:r>
              <a:rPr lang="pt-BR" dirty="0">
                <a:solidFill>
                  <a:schemeClr val="tx1"/>
                </a:solidFill>
              </a:rPr>
              <a:t>  Acuidade visual,  Angiografia, Biometria, Campimetria, Capsulotomia a Laser, Ceratomia, Consulta oftalmológica., Curva Tensional, Fotocoagulação a laser, Goniosocopia, Mapeamento de Retina, Microscopia de retina,OCT (Tomografia de Coerência óptica), Paquimetria, Retinografia, USG.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Procedimentos:</a:t>
            </a:r>
            <a:r>
              <a:rPr lang="pt-BR" dirty="0">
                <a:solidFill>
                  <a:schemeClr val="tx1"/>
                </a:solidFill>
              </a:rPr>
              <a:t> Calázio, Ciclodiatermia, Catarata por Faco, Pterígio, Cauterização, Sutura e Injeção Intra Vitreo.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4478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73071"/>
              </p:ext>
            </p:extLst>
          </p:nvPr>
        </p:nvGraphicFramePr>
        <p:xfrm>
          <a:off x="504130" y="3240261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LABORATÓRIO IBANC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 laboratoriais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108.775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81.308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8487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557101"/>
            <a:ext cx="10029096" cy="1179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IBANC  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2844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1204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91068"/>
              </p:ext>
            </p:extLst>
          </p:nvPr>
        </p:nvGraphicFramePr>
        <p:xfrm>
          <a:off x="946490" y="647973"/>
          <a:ext cx="9433046" cy="755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3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4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EXAMES AGENDADOS FORA DO MUNICÍPIO -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Ressonância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magnética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Tomografica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computad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Eletroneuromiografia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Densitometria  óssea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Usg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 diversas)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Ecocardiograma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Video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laringoscopia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Urodinâmica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Broncoscopia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Bera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Fluxometria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PAAF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Core biópsia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ergométrico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4451" y="8064797"/>
            <a:ext cx="792088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r>
              <a:rPr lang="pt-BR" sz="1600" b="1" dirty="0"/>
              <a:t>Obs:   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err="1"/>
              <a:t>Imed</a:t>
            </a:r>
            <a:r>
              <a:rPr lang="pt-BR" sz="1600" b="1" dirty="0"/>
              <a:t>; Rio Imagem; </a:t>
            </a:r>
            <a:r>
              <a:rPr lang="pt-BR" sz="1600" b="1" dirty="0" err="1"/>
              <a:t>Melchíades</a:t>
            </a:r>
            <a:r>
              <a:rPr lang="pt-BR" sz="1600" b="1" dirty="0"/>
              <a:t> Calazans; </a:t>
            </a:r>
            <a:r>
              <a:rPr lang="pt-BR" sz="1600" b="1" dirty="0" err="1"/>
              <a:t>Hosp.da</a:t>
            </a:r>
            <a:r>
              <a:rPr lang="pt-BR" sz="1600" b="1" dirty="0"/>
              <a:t> Mulher, e outros</a:t>
            </a:r>
            <a:r>
              <a:rPr lang="pt-BR" dirty="0"/>
              <a:t>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3775" y="189571"/>
            <a:ext cx="9353800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000" i="1" dirty="0">
                <a:solidFill>
                  <a:schemeClr val="bg1"/>
                </a:solidFill>
                <a:effectLst/>
                <a:latin typeface="Calibri" pitchFamily="34" charset="0"/>
              </a:rPr>
              <a:t>SERVIÇOS ENCAMINHADOS PARA FORA DO MUNICÍPIO - </a:t>
            </a:r>
            <a:r>
              <a:rPr lang="pt-BR" sz="200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2020</a:t>
            </a:r>
            <a:endParaRPr lang="pt-BR" sz="2000" i="1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" y="835282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15141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7060"/>
              </p:ext>
            </p:extLst>
          </p:nvPr>
        </p:nvGraphicFramePr>
        <p:xfrm>
          <a:off x="975341" y="3096395"/>
          <a:ext cx="8558792" cy="1512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6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1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1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(SISREG E SER)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30189"/>
            <a:ext cx="1080134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CONSULTAS AGENDADAS NA REDE HOSPITALAR E AMBULATORIAL FORA DO MUNICÍPIO (VIA SISREG E VIA </a:t>
            </a:r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SER) 2020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354" y="8136805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39639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23775" y="5033535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ATENÇÃO </a:t>
            </a:r>
            <a:r>
              <a:rPr lang="pt-BR" dirty="0" smtClean="0"/>
              <a:t>PRIMÁRIA</a:t>
            </a: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5/8</a:t>
            </a:r>
          </a:p>
          <a:p>
            <a:r>
              <a:rPr lang="pt-BR" sz="2400" b="1" dirty="0" smtClean="0"/>
              <a:t>18 </a:t>
            </a:r>
            <a:r>
              <a:rPr lang="pt-BR" sz="2400" b="1" dirty="0"/>
              <a:t>slides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E005A5F-4131-43E6-AFED-C608CB8F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174"/>
          <a:stretch/>
        </p:blipFill>
        <p:spPr>
          <a:xfrm>
            <a:off x="3240435" y="1745357"/>
            <a:ext cx="4032448" cy="3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810008" y="378951"/>
            <a:ext cx="9181334" cy="34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000" b="1" i="1" dirty="0">
                <a:latin typeface="Calibri" pitchFamily="34" charset="0"/>
                <a:ea typeface="SimSun" charset="0"/>
                <a:cs typeface="SimSun" charset="0"/>
              </a:rPr>
              <a:t>POPULAÇÃO E FAMÍLIAS CADASTRADAS POR </a:t>
            </a:r>
            <a:r>
              <a:rPr lang="en-GB" sz="2000" b="1" i="1" dirty="0" smtClean="0">
                <a:latin typeface="Calibri" pitchFamily="34" charset="0"/>
                <a:ea typeface="SimSun" charset="0"/>
                <a:cs typeface="SimSun" charset="0"/>
              </a:rPr>
              <a:t>ESF/2020</a:t>
            </a:r>
            <a:endParaRPr lang="en-GB" sz="2000" b="1" i="1" dirty="0">
              <a:latin typeface="Calibri" pitchFamily="34" charset="0"/>
              <a:ea typeface="SimSun" charset="0"/>
              <a:cs typeface="SimSun" charset="0"/>
            </a:endParaRPr>
          </a:p>
        </p:txBody>
      </p: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73392"/>
              </p:ext>
            </p:extLst>
          </p:nvPr>
        </p:nvGraphicFramePr>
        <p:xfrm>
          <a:off x="432123" y="719981"/>
          <a:ext cx="10153129" cy="722695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958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UNIDADES DE SAÚDE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População cadastrada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Famílias cadastradas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4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20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Quad</a:t>
                      </a:r>
                      <a:r>
                        <a:rPr lang="pt-BR" sz="20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Centro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3.610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1.298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Chaperó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6.337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1.912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Coroa Grande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3.849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1.628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</a:t>
                      </a:r>
                      <a:r>
                        <a:rPr lang="pt-BR" sz="20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Engenho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4.865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1.949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Ilha da Madeira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1278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1.301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4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Mazomba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2.097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0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O. Maia (Jd. América)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7.991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3.458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62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Saco da Prata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600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Santa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Cândida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1.672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3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Teixeira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3.107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3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Clínica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da Família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4.625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1.462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6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 por quadrimestre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30750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40.054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10925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14.618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Cadastros </a:t>
                      </a:r>
                      <a:r>
                        <a:rPr lang="pt-BR" sz="18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no Quadrimestre</a:t>
                      </a:r>
                      <a:endParaRPr lang="pt-BR" sz="18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9.304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3.693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1304" y="0"/>
            <a:ext cx="8113827" cy="35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08813"/>
            <a:ext cx="292303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DAB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359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443" y="287933"/>
            <a:ext cx="10513167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– SAD (EMAD/EMAP)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7603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5345" y="7989077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 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43249"/>
              </p:ext>
            </p:extLst>
          </p:nvPr>
        </p:nvGraphicFramePr>
        <p:xfrm>
          <a:off x="251718" y="1800101"/>
          <a:ext cx="9973493" cy="298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8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Assistências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médicas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455</a:t>
                      </a:r>
                      <a:endParaRPr lang="pt-BR" sz="28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equipe multiprofissional.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(Não médico)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1.760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2.933</a:t>
                      </a:r>
                      <a:endParaRPr lang="pt-BR" sz="28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profissional de nível médio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431</a:t>
                      </a:r>
                      <a:endParaRPr lang="pt-BR" sz="28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6099" y="4834509"/>
            <a:ext cx="84969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Existem procedimentos que apesar de serem realizados não são faturados.</a:t>
            </a:r>
          </a:p>
        </p:txBody>
      </p:sp>
    </p:spTree>
    <p:extLst>
      <p:ext uri="{BB962C8B-B14F-4D97-AF65-F5344CB8AC3E}">
        <p14:creationId xmlns:p14="http://schemas.microsoft.com/office/powerpoint/2010/main" val="1743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36E767-15C4-4727-8778-A64BD35F2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7" y="1440061"/>
            <a:ext cx="7344816" cy="5067591"/>
          </a:xfrm>
          <a:prstGeom prst="rect">
            <a:avLst/>
          </a:prstGeom>
          <a:effectLst/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616611" y="6552629"/>
            <a:ext cx="9721216" cy="108012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 MUNICÍPIO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96219" y="143557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1/8</a:t>
            </a:r>
          </a:p>
          <a:p>
            <a:r>
              <a:rPr lang="pt-BR" sz="2400" b="1" dirty="0"/>
              <a:t>6 slides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31051"/>
              </p:ext>
            </p:extLst>
          </p:nvPr>
        </p:nvGraphicFramePr>
        <p:xfrm>
          <a:off x="635689" y="1512071"/>
          <a:ext cx="9517513" cy="54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9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19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Médico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Enfermeiro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Assistente social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Fisioterapeuta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Fonoaudiólogo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Técn. Enfermagem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Psicólogo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Nutricionista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22299"/>
              </p:ext>
            </p:extLst>
          </p:nvPr>
        </p:nvGraphicFramePr>
        <p:xfrm>
          <a:off x="635690" y="1224036"/>
          <a:ext cx="9301489" cy="612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3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Admissão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672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Internação HMSFX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pacientes no SAD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2.174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pela EMAP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1.855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domiciliar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762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1.901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3.240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98024"/>
              </p:ext>
            </p:extLst>
          </p:nvPr>
        </p:nvGraphicFramePr>
        <p:xfrm>
          <a:off x="574155" y="1440061"/>
          <a:ext cx="9721079" cy="297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0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FAMILIAR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DIU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Laqueadura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Vasectomia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2248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635" y="8313351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85996"/>
              </p:ext>
            </p:extLst>
          </p:nvPr>
        </p:nvGraphicFramePr>
        <p:xfrm>
          <a:off x="648148" y="5119813"/>
          <a:ext cx="9721079" cy="1864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NASC.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VIVOS DO MUNICÍPIO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Normal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Cesário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63727"/>
              </p:ext>
            </p:extLst>
          </p:nvPr>
        </p:nvGraphicFramePr>
        <p:xfrm>
          <a:off x="216099" y="1296045"/>
          <a:ext cx="10441159" cy="6517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COORDENAÇÃO MATERNO INFANTIL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DA MULHER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2300" b="1" dirty="0" err="1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23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 rápidos sífilis realizados nas gestantes nas UBS/ESF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sífilis notificados ao SINAN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rápidos de HIV realizados nas gestantes nas UBS/ESF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HIV notificados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SINAN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674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 de 25/64 anos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Polo de Colposcopia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mama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Ginecologia e Pré-natal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adolescente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 de Pré-Natal de alto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risco para referência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359941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70009"/>
              </p:ext>
            </p:extLst>
          </p:nvPr>
        </p:nvGraphicFramePr>
        <p:xfrm>
          <a:off x="216099" y="2160141"/>
          <a:ext cx="10369151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21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SAÚDE DA CRIANÇA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 ADOLESCENTE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pezinho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Mãe e bebê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de pediatria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HIV/</a:t>
                      </a:r>
                      <a:r>
                        <a:rPr lang="pt-BR" sz="22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Sífílis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/ Fórmulas nutricionais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N° de casos de sífilis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congênita em menores de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01 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0195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2354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41892"/>
              </p:ext>
            </p:extLst>
          </p:nvPr>
        </p:nvGraphicFramePr>
        <p:xfrm>
          <a:off x="574155" y="1944116"/>
          <a:ext cx="9721079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Direção Atenção Especializada / DAB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 / ASSISTÊNCIA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olhinho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orelhinha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linguinha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coraçãozinho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8267" y="359941"/>
            <a:ext cx="8568952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MATERNO INFANTIL/FONOAUDIOLOGIA AÇÕES EXECUTADAS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26837"/>
            <a:ext cx="33388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bg1">
                    <a:lumMod val="95000"/>
                  </a:schemeClr>
                </a:solidFill>
              </a:rPr>
              <a:t>Fonte: DAE/PROGRAMAS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21490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15140"/>
              </p:ext>
            </p:extLst>
          </p:nvPr>
        </p:nvGraphicFramePr>
        <p:xfrm>
          <a:off x="72083" y="1728093"/>
          <a:ext cx="10657260" cy="3859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1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60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6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008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Programa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de Tabagismo -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participaram de Sessão de manutenção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Reduziram o uso do Cigarro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Unidades Participantes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na 1ª Avaliação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(Anamnese)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1ª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sem fumar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usaram medicamentos para tabagismo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23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4772" y="284807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PROGRAMA DE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TABAGISMO AÇÕES 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EXECUTADAS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03794"/>
            <a:ext cx="31948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 – SES RJ</a:t>
            </a:r>
          </a:p>
        </p:txBody>
      </p:sp>
    </p:spTree>
    <p:extLst>
      <p:ext uri="{BB962C8B-B14F-4D97-AF65-F5344CB8AC3E}">
        <p14:creationId xmlns:p14="http://schemas.microsoft.com/office/powerpoint/2010/main" val="4122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39914"/>
              </p:ext>
            </p:extLst>
          </p:nvPr>
        </p:nvGraphicFramePr>
        <p:xfrm>
          <a:off x="72083" y="1055623"/>
          <a:ext cx="10585251" cy="646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03"/>
                <a:gridCol w="1348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Distribuição de Medicamentos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Diabetes Mellitus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618</a:t>
                      </a:r>
                      <a:endParaRPr lang="pt-BR" sz="2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Hip. Arterial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3.778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1.595</a:t>
                      </a:r>
                      <a:endParaRPr lang="pt-BR" sz="2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 Insumos D.M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 Insulino-Dependentes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968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Seringas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14.200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Longa Duração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(Glargina / Detemir / Lanthus)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 de Ação Ultra Rápida (Aspart/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Lispro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Glusina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Apidra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Lancetas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68.260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 smtClean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Tiras Reagentes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187.270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62.490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Aparelhos de HGT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NPH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2.755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2.426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Regular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107" y="21592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- </a:t>
            </a:r>
            <a:r>
              <a:rPr lang="en-US" sz="28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8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4091" y="8175900"/>
            <a:ext cx="3860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 de Demandas em Saúde </a:t>
            </a:r>
          </a:p>
        </p:txBody>
      </p:sp>
    </p:spTree>
    <p:extLst>
      <p:ext uri="{BB962C8B-B14F-4D97-AF65-F5344CB8AC3E}">
        <p14:creationId xmlns:p14="http://schemas.microsoft.com/office/powerpoint/2010/main" val="3552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63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8112767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80573"/>
              </p:ext>
            </p:extLst>
          </p:nvPr>
        </p:nvGraphicFramePr>
        <p:xfrm>
          <a:off x="288108" y="1669435"/>
          <a:ext cx="10153127" cy="538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Brisamar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1.336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Chaperó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Mangueira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Monte Serrat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 Califórnia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Geny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Margarida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Vista Alegre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1.438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6.138</a:t>
                      </a:r>
                      <a:endParaRPr lang="pt-B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3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228" y="8208813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23880"/>
              </p:ext>
            </p:extLst>
          </p:nvPr>
        </p:nvGraphicFramePr>
        <p:xfrm>
          <a:off x="160038" y="1121677"/>
          <a:ext cx="10369152" cy="615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Clínica da Família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1.155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C. Grande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Mazomba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Teixeira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Saco da Prata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Odnit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Chaperó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I. Madeira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S. Cândida</a:t>
                      </a:r>
                      <a:endParaRPr lang="pt-BR" sz="2400" b="1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7.473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95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UBS+ESF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8.653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1.967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2.991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13.611</a:t>
                      </a:r>
                      <a:endParaRPr lang="pt-BR" sz="3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0275" y="434634"/>
            <a:ext cx="6624736" cy="38595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2000" b="1" dirty="0"/>
              <a:t>REDE  ASSISTENCIAL MUNICIPAL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48663"/>
              </p:ext>
            </p:extLst>
          </p:nvPr>
        </p:nvGraphicFramePr>
        <p:xfrm>
          <a:off x="5400675" y="3854171"/>
          <a:ext cx="5324131" cy="2050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1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Saúde Mental</a:t>
                      </a: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6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Tipo II;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AD;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Residência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Terapêutica;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4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alibri" pitchFamily="34" charset="0"/>
                        </a:rPr>
                        <a:t>CAPSI;  </a:t>
                      </a:r>
                      <a:r>
                        <a:rPr lang="pt-BR" sz="2000" dirty="0">
                          <a:latin typeface="Calibri" pitchFamily="34" charset="0"/>
                        </a:rPr>
                        <a:t>Ambulatório Saúde Mental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96905"/>
              </p:ext>
            </p:extLst>
          </p:nvPr>
        </p:nvGraphicFramePr>
        <p:xfrm>
          <a:off x="216099" y="1056885"/>
          <a:ext cx="4968552" cy="1823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</a:t>
                      </a:r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Primária</a:t>
                      </a:r>
                      <a:endParaRPr lang="pt-BR" sz="20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 – Estratégia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da Família (ESF) - </a:t>
                      </a:r>
                      <a:r>
                        <a:rPr lang="pt-BR" sz="2000" dirty="0">
                          <a:latin typeface="Calibri" pitchFamily="34" charset="0"/>
                        </a:rPr>
                        <a:t>Sendo 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10 equipes  </a:t>
                      </a:r>
                      <a:r>
                        <a:rPr lang="pt-BR" sz="2000" dirty="0">
                          <a:latin typeface="Calibri" pitchFamily="34" charset="0"/>
                        </a:rPr>
                        <a:t>+  1 Clínica da Família</a:t>
                      </a:r>
                    </a:p>
                    <a:p>
                      <a:r>
                        <a:rPr lang="pt-BR" sz="200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02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Equipes</a:t>
                      </a:r>
                      <a:r>
                        <a:rPr lang="pt-BR" sz="2000" dirty="0">
                          <a:latin typeface="Calibri" pitchFamily="34" charset="0"/>
                        </a:rPr>
                        <a:t>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-</a:t>
                      </a:r>
                      <a:r>
                        <a:rPr lang="pt-BR" sz="2000" dirty="0">
                          <a:latin typeface="Calibri" pitchFamily="34" charset="0"/>
                        </a:rPr>
                        <a:t>Unidades Básicas de Saúde;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28628"/>
              </p:ext>
            </p:extLst>
          </p:nvPr>
        </p:nvGraphicFramePr>
        <p:xfrm>
          <a:off x="5400675" y="1029181"/>
          <a:ext cx="5373960" cy="2787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92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Direção de Vigilância em Saúde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Testagem e Acolhimento (IST / Aids)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Laboratório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Pública 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2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Rede de Frios para Imunobiológicos.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em Saúde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341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 Sanitária, Ambiental, Epidemiológica,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>
                          <a:latin typeface="Calibri" pitchFamily="34" charset="0"/>
                        </a:rPr>
                        <a:t>Vigilância em Saúde do Trabalhador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57130"/>
              </p:ext>
            </p:extLst>
          </p:nvPr>
        </p:nvGraphicFramePr>
        <p:xfrm>
          <a:off x="225511" y="3189421"/>
          <a:ext cx="5103156" cy="1923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3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Especializada</a:t>
                      </a:r>
                    </a:p>
                  </a:txBody>
                  <a:tcPr marL="97978" marR="97978" marT="49881" marB="49881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Especialidades Odontológicas(CEO);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Municipal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Especialidades (CEMES);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Calibri" pitchFamily="34" charset="0"/>
                        </a:rPr>
                        <a:t>Centro     Especializado    de    Fisioterapia   e Fonoaudiologia (CEFF);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74238"/>
              </p:ext>
            </p:extLst>
          </p:nvPr>
        </p:nvGraphicFramePr>
        <p:xfrm>
          <a:off x="360115" y="5421594"/>
          <a:ext cx="4896544" cy="192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Municipal de Saúde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pPr algn="l"/>
                      <a:r>
                        <a:rPr kumimoji="0" lang="pt-BR" sz="20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Central de Atendimentos de Procedimentos Especializados (CAPE);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Transporte Sanitário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Eletivo (TSE)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Calibri" pitchFamily="34" charset="0"/>
                        </a:rPr>
                        <a:t>Ouvidoria (Central, Hospital e UPA)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012817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8158"/>
              </p:ext>
            </p:extLst>
          </p:nvPr>
        </p:nvGraphicFramePr>
        <p:xfrm>
          <a:off x="5471464" y="5942493"/>
          <a:ext cx="5200200" cy="1618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70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Rede de Urgência e Emergência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9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Hospital Municipal São Francisco Xavier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UPA 24 horas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SAMU - 192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48276"/>
              </p:ext>
            </p:extLst>
          </p:nvPr>
        </p:nvGraphicFramePr>
        <p:xfrm>
          <a:off x="216099" y="2016125"/>
          <a:ext cx="10441159" cy="5257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Orientação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Presencial com fisioterapeuta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Planejamento da Equipe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domiciliares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Comunicação e Art. em Rede Intersetorial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Eventos Realizados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Número de Participantes por Evento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 Institucionais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Gravação de vídeos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educação em saúde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Alcance 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vídeos (Visualizações)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CMI (Conselho Municipal do Idoso)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19725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9096"/>
              </p:ext>
            </p:extLst>
          </p:nvPr>
        </p:nvGraphicFramePr>
        <p:xfrm>
          <a:off x="216100" y="1800101"/>
          <a:ext cx="10441159" cy="400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Atividades Educativas Número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Participantes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Atualização para os profissionais UBS e 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Palestras Intersetoriais / Participantes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Quantidade de Participantes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Busca Ativa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via telefone (idoso grupos)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235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407" y="6336605"/>
            <a:ext cx="8244620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tx1"/>
                </a:solidFill>
              </a:rPr>
              <a:t>* </a:t>
            </a:r>
            <a:r>
              <a:rPr lang="pt-BR" sz="1600" b="1" i="1" dirty="0" smtClean="0">
                <a:solidFill>
                  <a:schemeClr val="tx1"/>
                </a:solidFill>
              </a:rPr>
              <a:t>Pandemia – (baseado </a:t>
            </a:r>
            <a:r>
              <a:rPr lang="pt-BR" sz="1600" b="1" i="1" dirty="0">
                <a:solidFill>
                  <a:schemeClr val="tx1"/>
                </a:solidFill>
              </a:rPr>
              <a:t>no documento recebido da SES/RJ COVID1919 - Estratégia de Gestão. Instrumento de Apoio à tomada de decisão na resposta à pandemia da COVID19 na esfera </a:t>
            </a:r>
            <a:r>
              <a:rPr lang="pt-BR" sz="1600" b="1" i="1" dirty="0" smtClean="0">
                <a:solidFill>
                  <a:schemeClr val="tx1"/>
                </a:solidFill>
              </a:rPr>
              <a:t>local). </a:t>
            </a:r>
            <a:r>
              <a:rPr lang="pt-BR" b="1" i="1" dirty="0">
                <a:solidFill>
                  <a:schemeClr val="tx1"/>
                </a:solidFill>
              </a:rPr>
              <a:t>O documento recomenda não realizar atividades presenciais com pessoas que fazem parte do grupo de risco. 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6309" y="8188885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31384"/>
              </p:ext>
            </p:extLst>
          </p:nvPr>
        </p:nvGraphicFramePr>
        <p:xfrm>
          <a:off x="321245" y="1013713"/>
          <a:ext cx="9975974" cy="6907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Programa do Idoso em Números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de Idosos Cadastrados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2400" b="1" u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Idosos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UBS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Idosos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1.488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Funcionários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 domiciliar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COVID19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19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encaminhados para acompanhamento psicológico demanda isolamento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Referente 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dos idosos no mês 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37253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50257"/>
              </p:ext>
            </p:extLst>
          </p:nvPr>
        </p:nvGraphicFramePr>
        <p:xfrm>
          <a:off x="321245" y="1701425"/>
          <a:ext cx="9975974" cy="571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Projeto acalantar - 2020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da equipe técnica as crianças,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adolescentes e suas famílias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Participação em reuniões com</a:t>
                      </a:r>
                      <a:r>
                        <a:rPr lang="pt-BR" sz="2400" b="1" u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serviços de saúde (Unidade de Acolhimento e Vara da Infância e adolescência – ETIC)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Participação em reuniões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com Sistema de Justiça (Ministério Público e Vara da Infância e Adolescência – ETIC)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Elaboração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relatórios técnicos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 de Equipe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Projeto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 </a:t>
            </a:r>
            <a:r>
              <a:rPr lang="pt-BR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Acalantar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 </a:t>
            </a: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198104"/>
            <a:ext cx="3816499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r>
              <a:rPr lang="pt-BR" sz="1200" dirty="0" smtClean="0"/>
              <a:t>Fonte: Coordenação Geral das Áreas programáticas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194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13600"/>
              </p:ext>
            </p:extLst>
          </p:nvPr>
        </p:nvGraphicFramePr>
        <p:xfrm>
          <a:off x="216100" y="1512069"/>
          <a:ext cx="10297143" cy="643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Fraldas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descartáveis (todos os tamanhos)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116.658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31.048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cadastrados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com medicamentos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extra grades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em uso fórmula nutricional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serviço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517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de balcão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24.619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16.555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Bolsa para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ostomizados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unidade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branca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3.095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2.926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azul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2.877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DCNT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2.684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1.275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20805"/>
            <a:ext cx="28803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Demandas em Saúde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8402" y="351124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DEMANDAS EM SAÚDE –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15903"/>
              </p:ext>
            </p:extLst>
          </p:nvPr>
        </p:nvGraphicFramePr>
        <p:xfrm>
          <a:off x="139963" y="863997"/>
          <a:ext cx="10481699" cy="751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Administração de medicamentos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4.172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2.362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Tópica de flúor – indiv. Por sessão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Atendimento de urgência na at.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Atividade educativa em grupo na at.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médica atenção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15.007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20.642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Cons. Prof. Nível sup. Na atenção básica não médico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14.460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11.763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Curativos/avaliação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atropométrica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/retirada de pontos/ aferição PA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35.439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25.890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fisioterapia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6.358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de pré-natal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1.991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Primeira consulta odontológica programática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psicologia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para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acomp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Cresc. E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desenv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Puericultura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1.007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 domiciliar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20.181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28.457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fonoaudiologia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1933" y="83768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err="1" smtClean="0"/>
              <a:t>e.sus</a:t>
            </a:r>
            <a:r>
              <a:rPr lang="pt-BR" sz="1200" b="1" i="1" dirty="0" smtClean="0"/>
              <a:t>/BPA</a:t>
            </a:r>
            <a:endParaRPr lang="pt-BR" sz="1200" b="1" i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59941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PRODUÇÃO UBS + ESF POR QUADRIMESTRE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71933" y="8160790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</a:t>
            </a:r>
            <a:r>
              <a:rPr lang="pt-BR" sz="1200" b="1" i="1" dirty="0" smtClean="0"/>
              <a:t>da Atenção Básica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34450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4804923"/>
            <a:ext cx="9353800" cy="1747706"/>
          </a:xfrm>
        </p:spPr>
        <p:txBody>
          <a:bodyPr/>
          <a:lstStyle/>
          <a:p>
            <a:pPr algn="ctr"/>
            <a:r>
              <a:rPr lang="pt-BR" b="1" dirty="0"/>
              <a:t>ATENÇÃO </a:t>
            </a:r>
            <a:r>
              <a:rPr lang="pt-BR" b="1" dirty="0" smtClean="0"/>
              <a:t>ESPECIALIZADA</a:t>
            </a:r>
            <a:br>
              <a:rPr lang="pt-BR" b="1" dirty="0" smtClean="0"/>
            </a:b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SAÚDE MENTAL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SAÚDE BUCAL</a:t>
            </a:r>
            <a:endParaRPr lang="pt-BR" b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6/8</a:t>
            </a:r>
          </a:p>
          <a:p>
            <a:r>
              <a:rPr lang="pt-BR" sz="2400" b="1" dirty="0" smtClean="0"/>
              <a:t>12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4658B1F-7EE0-441E-9896-F1342930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5" y="1080021"/>
            <a:ext cx="4896544" cy="2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9155"/>
              </p:ext>
            </p:extLst>
          </p:nvPr>
        </p:nvGraphicFramePr>
        <p:xfrm>
          <a:off x="144091" y="1656085"/>
          <a:ext cx="10585176" cy="54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8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CAPACITAÇÕES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DOS PROFISSIONAIS: MÉDICOS, ENFERMEIROS, ODONTO, TÉC.ENFERMAGEM, ACS E ASB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4906" marR="449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Temas: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Apresentação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Caderneta de Saúde do Adolescente, Treinamento para o uso de EPI, Treinamento para ACS baseado nas orientações da FIOCRUZ no território em casos de quarentena e suspeitos por COVID-19, Protocolo de entrada em casa em tempos de COVID-19, Cuidados para tomar banho.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15925"/>
            <a:ext cx="1080135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200" b="1" i="1" dirty="0" smtClean="0">
                <a:latin typeface="Calibri" pitchFamily="34" charset="0"/>
                <a:cs typeface="Arial Unicode MS" charset="0"/>
              </a:rPr>
              <a:t>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COORDENAÇÃO DE EDUCAÇÃO PERMANENTE- 2020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8253124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</a:t>
            </a:r>
          </a:p>
        </p:txBody>
      </p:sp>
    </p:spTree>
    <p:extLst>
      <p:ext uri="{BB962C8B-B14F-4D97-AF65-F5344CB8AC3E}">
        <p14:creationId xmlns:p14="http://schemas.microsoft.com/office/powerpoint/2010/main" val="2389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15218"/>
              </p:ext>
            </p:extLst>
          </p:nvPr>
        </p:nvGraphicFramePr>
        <p:xfrm>
          <a:off x="72007" y="647973"/>
          <a:ext cx="10585252" cy="6784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PROPOSTAS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Atualização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Vacinal dos estudantes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Combate ao Mosquito Aedes Aegypti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Avaliação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Saúde Bucal e Escovação Dental Supervisionada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das Violências e dos Acidentes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Auditiva e linguagem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uso de Álcool, tabaco, crack e outras drogas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IST/AIDS e orientação sobre direito sexual e reprodutivo +  Distribuição da caderneta de Saúde do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Adolescente.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-98"/>
            <a:ext cx="10778246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</a:t>
            </a:r>
            <a:r>
              <a:rPr lang="en-US" sz="2800" b="1" i="1" dirty="0">
                <a:latin typeface="Calibri" pitchFamily="32" charset="0"/>
                <a:ea typeface="SimSun" charset="0"/>
                <a:cs typeface="Arial" pitchFamily="34" charset="0"/>
              </a:rPr>
              <a:t>PROGRAMA DE SAÚDE ESCOLAR - </a:t>
            </a:r>
            <a:r>
              <a:rPr lang="en-US" sz="28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8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4090"/>
              </p:ext>
            </p:extLst>
          </p:nvPr>
        </p:nvGraphicFramePr>
        <p:xfrm>
          <a:off x="504131" y="2160141"/>
          <a:ext cx="9793087" cy="365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Consulta de profissionais de nível superior na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pré-natal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risco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227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228" y="356815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CENTRO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MUNICIPAL DE ESPECIALIDADES MÉDICAS 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064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6179" y="71909"/>
            <a:ext cx="8712968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- 2020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Quantos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Somos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 </a:t>
            </a:r>
            <a:endParaRPr lang="en-US" sz="2800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83" y="7992789"/>
            <a:ext cx="158417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RH SMS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4131" y="7272709"/>
            <a:ext cx="100091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Obs. Consideramos a média dos quatro </a:t>
            </a:r>
            <a:r>
              <a:rPr lang="pt-BR" b="1" dirty="0" smtClean="0">
                <a:solidFill>
                  <a:schemeClr val="tx1"/>
                </a:solidFill>
              </a:rPr>
              <a:t>meses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41776"/>
              </p:ext>
            </p:extLst>
          </p:nvPr>
        </p:nvGraphicFramePr>
        <p:xfrm>
          <a:off x="216099" y="1224037"/>
          <a:ext cx="10441161" cy="5811188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0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5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Quantos</a:t>
                      </a:r>
                      <a:r>
                        <a:rPr lang="pt-BR" sz="22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Somos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2º </a:t>
                      </a:r>
                      <a:r>
                        <a:rPr lang="pt-BR" sz="23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Quadrimestre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3º 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0"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Profissionais de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Nível Superior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Profis. 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Médio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Profis.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Fundamental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Comissionados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Estagiário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1.029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41697"/>
              </p:ext>
            </p:extLst>
          </p:nvPr>
        </p:nvGraphicFramePr>
        <p:xfrm>
          <a:off x="607847" y="2160141"/>
          <a:ext cx="9763984" cy="402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PROCEDIMENTOS -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Eletrocardiograma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Eletroencefalografia em vigília c/ ou s/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foto-estímulo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em  sono induzido c/ ou s/ medicamento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quantitativo c/ mapeamento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eeg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Fundoscopia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11" y="287933"/>
            <a:ext cx="10520147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CENTRO MUNICIPAL DE ESPECIALIDADES MÉDICAS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695" y="799278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695" y="8256836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de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8471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753981007"/>
              </p:ext>
            </p:extLst>
          </p:nvPr>
        </p:nvGraphicFramePr>
        <p:xfrm>
          <a:off x="125874" y="1413282"/>
          <a:ext cx="10225995" cy="629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03920" y="431949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DE TRATAMENTO DE LESÕES E FERIDAS CRÔNICAS - 2020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94757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106014029"/>
              </p:ext>
            </p:extLst>
          </p:nvPr>
        </p:nvGraphicFramePr>
        <p:xfrm>
          <a:off x="131179" y="1020006"/>
          <a:ext cx="10454072" cy="72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0115" y="445486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 DE TESTAGEM E ACOLHIMENTO </a:t>
            </a:r>
            <a:r>
              <a:rPr lang="pt-BR" sz="2400" b="1" dirty="0">
                <a:latin typeface="Calibri" pitchFamily="34" charset="0"/>
                <a:ea typeface="SimSun" charset="0"/>
                <a:cs typeface="Calibri" pitchFamily="34" charset="0"/>
              </a:rPr>
              <a:t>- </a:t>
            </a: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20016" y="7200701"/>
            <a:ext cx="246985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T.R. Teste Rápido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11091"/>
              </p:ext>
            </p:extLst>
          </p:nvPr>
        </p:nvGraphicFramePr>
        <p:xfrm>
          <a:off x="144091" y="1854405"/>
          <a:ext cx="10585176" cy="504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DE ESPECIALIDADES ODONTOLÓGICO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periodontia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Procedimentos básicos realizados em pessoas com necessidades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especiais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endodontia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cirurgia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endodontia em dentes permanentes com 03  ou mais raízes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restauradores realizados em pessoas com necessidades especiais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440141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000" b="1" i="1" dirty="0">
                <a:latin typeface="Calibri" pitchFamily="32" charset="0"/>
                <a:ea typeface="SimSun" charset="0"/>
                <a:cs typeface="Arial" pitchFamily="34" charset="0"/>
              </a:rPr>
              <a:t>CENTRO DE ESPECIALIDADES ODONTOLÓGICAS - </a:t>
            </a:r>
            <a:r>
              <a:rPr lang="en-US" sz="20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6099" y="8342756"/>
            <a:ext cx="224421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76339" y="8002861"/>
            <a:ext cx="86409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O retorno foi ao final do mês de julho, atendimento restrito pela pandemia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41793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8244"/>
              </p:ext>
            </p:extLst>
          </p:nvPr>
        </p:nvGraphicFramePr>
        <p:xfrm>
          <a:off x="144091" y="1080021"/>
          <a:ext cx="10513204" cy="639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9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BEM VIVER                    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domiciliar para pacientes de centro de atenção psicossocial e/ou familiares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corporais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expressivas e comunicativas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às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91" y="359941"/>
            <a:ext cx="10585175" cy="46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</a:t>
            </a: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PROCEDIMENTOS REALIZADOS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149622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941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30442"/>
              </p:ext>
            </p:extLst>
          </p:nvPr>
        </p:nvGraphicFramePr>
        <p:xfrm>
          <a:off x="144091" y="1271223"/>
          <a:ext cx="10513241" cy="566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CAPSI – CASINHA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AZUL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inicial por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domiciliar para pacientes de centro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psicosocial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 de articulação de redes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intra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intersetoriais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Matriciamento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equipes da atenção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0334" y="82501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0966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INFANTIL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53471"/>
              </p:ext>
            </p:extLst>
          </p:nvPr>
        </p:nvGraphicFramePr>
        <p:xfrm>
          <a:off x="216099" y="1080021"/>
          <a:ext cx="10210033" cy="627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AD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VIVA 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VIDA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domiciliar para pacientes de centro de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Atenção as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651" y="329832"/>
            <a:ext cx="10225136" cy="533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ÁLCOOL E DROGAS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46469"/>
              </p:ext>
            </p:extLst>
          </p:nvPr>
        </p:nvGraphicFramePr>
        <p:xfrm>
          <a:off x="144091" y="2448173"/>
          <a:ext cx="1044115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Ambulatório de Saúde Mental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615" y="359941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pt-BR" sz="2000" b="1" dirty="0">
                <a:latin typeface="Calibri" pitchFamily="34" charset="0"/>
              </a:rPr>
              <a:t>Núcleo de Prática Integrativas em Saúde Mental - </a:t>
            </a:r>
            <a:r>
              <a:rPr lang="pt-BR" sz="2000" b="1" dirty="0" smtClean="0">
                <a:latin typeface="Calibri" pitchFamily="34" charset="0"/>
              </a:rPr>
              <a:t>2020</a:t>
            </a:r>
            <a:endParaRPr lang="pt-BR" sz="2000" b="1" dirty="0">
              <a:latin typeface="Calibri" pitchFamily="34" charset="0"/>
              <a:ea typeface="Calibri"/>
              <a:cs typeface="Times New Roman"/>
            </a:endParaRPr>
          </a:p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1132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68443"/>
              </p:ext>
            </p:extLst>
          </p:nvPr>
        </p:nvGraphicFramePr>
        <p:xfrm>
          <a:off x="360115" y="2880221"/>
          <a:ext cx="10137853" cy="2770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ESPECIALIZADO DE FISIOTERAPIA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Consultas de profissionais de nível superior na atenção especializada exceto médico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Fonoaudiologia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Fisioterapia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108" y="143917"/>
            <a:ext cx="10297144" cy="1420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0" bIns="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cs typeface="Arial Unicode MS" charset="0"/>
              </a:rPr>
              <a:t>CENTRO DE ESPECIALIDADES EM FONOAUDIOLOGIA E FISIOTERAPIA - CEFF  </a:t>
            </a:r>
            <a:r>
              <a:rPr lang="en-US" sz="2400" b="1" i="1" dirty="0" smtClean="0">
                <a:latin typeface="Calibri" pitchFamily="32" charset="0"/>
                <a:cs typeface="Arial Unicode MS" charset="0"/>
              </a:rPr>
              <a:t>2020-</a:t>
            </a:r>
            <a:endParaRPr lang="pt-BR" sz="2400" b="1" dirty="0">
              <a:latin typeface="Arial Black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54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6047977"/>
            <a:ext cx="9353800" cy="1747706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DVS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7/8</a:t>
            </a:r>
          </a:p>
          <a:p>
            <a:r>
              <a:rPr lang="pt-BR" sz="2400" b="1" dirty="0" smtClean="0"/>
              <a:t>20 </a:t>
            </a:r>
            <a:r>
              <a:rPr lang="pt-BR" sz="2400" b="1" dirty="0"/>
              <a:t>slides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B5C4981-10F2-4675-9884-1972D7EE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67" y="1152029"/>
            <a:ext cx="5976664" cy="5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63827" y="359941"/>
            <a:ext cx="8641504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/>
              <a:t>                 POPULAÇÃO </a:t>
            </a:r>
            <a:r>
              <a:rPr lang="pt-BR" b="1" dirty="0" smtClean="0"/>
              <a:t>RESIDENTE - 2020</a:t>
            </a:r>
            <a:endParaRPr lang="pt-BR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04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083" y="7934642"/>
            <a:ext cx="672574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População residente por </a:t>
            </a:r>
            <a:r>
              <a:rPr lang="pt-BR" sz="1400" b="1" dirty="0">
                <a:latin typeface="Calibri" pitchFamily="34" charset="0"/>
              </a:rPr>
              <a:t>Faixa Etária e Sexo 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 Município: </a:t>
            </a:r>
            <a:r>
              <a:rPr lang="pt-BR" sz="1600" b="1" dirty="0">
                <a:latin typeface="Calibri" pitchFamily="34" charset="0"/>
              </a:rPr>
              <a:t>Itaguaí / </a:t>
            </a:r>
            <a:r>
              <a:rPr lang="pt-BR" sz="1600" b="1" dirty="0" smtClean="0">
                <a:latin typeface="Calibri" pitchFamily="34" charset="0"/>
              </a:rPr>
              <a:t>2019</a:t>
            </a:r>
            <a:endParaRPr lang="pt-BR" sz="1600" b="1" dirty="0">
              <a:latin typeface="Calibri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Estimativa Populacional </a:t>
            </a:r>
            <a:r>
              <a:rPr lang="pt-BR" sz="1400" dirty="0" smtClean="0">
                <a:latin typeface="Calibri" pitchFamily="34" charset="0"/>
              </a:rPr>
              <a:t>2019(IBGE/TCU): </a:t>
            </a:r>
            <a:r>
              <a:rPr lang="pt-BR" sz="1400" b="1" dirty="0" smtClean="0"/>
              <a:t> 133.019 </a:t>
            </a:r>
            <a:r>
              <a:rPr lang="pt-BR" sz="1400" b="1" dirty="0"/>
              <a:t>habitantes.</a:t>
            </a:r>
            <a:endParaRPr lang="pt-BR" sz="1400" dirty="0"/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5" y="1048809"/>
            <a:ext cx="9005042" cy="6439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85176" cy="69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 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42163"/>
              </p:ext>
            </p:extLst>
          </p:nvPr>
        </p:nvGraphicFramePr>
        <p:xfrm>
          <a:off x="252103" y="2027319"/>
          <a:ext cx="10297145" cy="370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c/ identificação de casos novos de tuberculose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Terapia individual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em psicoterapia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Administração de medicamentos.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094"/>
            <a:ext cx="8113827" cy="49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8315" y="8304806"/>
            <a:ext cx="252028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6610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66996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02217"/>
              </p:ext>
            </p:extLst>
          </p:nvPr>
        </p:nvGraphicFramePr>
        <p:xfrm>
          <a:off x="144091" y="990656"/>
          <a:ext cx="10369152" cy="6145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Espec.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 por prof. de nível médio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domiciliar/institucional por profissional de nível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linfa p/ pesquisa de m. Leprae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material p/ exame laboratorial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I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ntradermorreação com derivado proteico purificado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Baciloscopia direta p/ BAAR (hanseniase)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(diagnóstico)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 (controle)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Cultura para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BAAR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1" y="8208813"/>
            <a:ext cx="23100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19626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5020" y="-216123"/>
            <a:ext cx="8101410" cy="706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latin typeface="Calibri" pitchFamily="34" charset="0"/>
                <a:cs typeface="Arial Unicode MS" charset="0"/>
              </a:rPr>
              <a:t>VIGILÂNCIA  SANITÁRIA - </a:t>
            </a:r>
            <a:r>
              <a:rPr lang="pt-BR" sz="3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629"/>
              </p:ext>
            </p:extLst>
          </p:nvPr>
        </p:nvGraphicFramePr>
        <p:xfrm>
          <a:off x="216099" y="673819"/>
          <a:ext cx="10409728" cy="7399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PROCEDIMENTOS REALIZADOS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Atividades educativas para o setor regulado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Exclusão de 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 Sanitária com atividades encerradas.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dos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para a população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Recebimento de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à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sanitária de serviços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De serv.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Fisc. Do uso de prod.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Fumígenos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derivados do tabaco em ambientes coletivos fechados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públicos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 cadastros e inspeções diversas -  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INSTITUIÇÃO IDOSOS, LABORATÓRIOS, HEMOTERAPIA, SERVIÇOS DE ALIMENTAÇÃO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1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Licenciamentos diversos –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INSTITUIÇÃO DE IDOSOS, LABORATÓRIOS, HEMOTERAPIA. SERVIÇOS DE ALIMENTAÇÃO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Licença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Em saúde do trabalhador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772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SECRETARIA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37268"/>
              </p:ext>
            </p:extLst>
          </p:nvPr>
        </p:nvGraphicFramePr>
        <p:xfrm>
          <a:off x="288106" y="1015927"/>
          <a:ext cx="10297145" cy="5104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AÇÕES REALIZADAS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483" marR="4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dengue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doméstica de violência sexual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anti-rábico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humano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meningites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tuberculose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hanseníase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hepatites virais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hiv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adulto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sífilis congênita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60115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EPIDEMIOLÓGICA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55461"/>
              </p:ext>
            </p:extLst>
          </p:nvPr>
        </p:nvGraphicFramePr>
        <p:xfrm>
          <a:off x="288107" y="6192589"/>
          <a:ext cx="10297144" cy="18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8075"/>
                <a:gridCol w="1147611"/>
                <a:gridCol w="1465857"/>
                <a:gridCol w="1259715"/>
                <a:gridCol w="1075886"/>
              </a:tblGrid>
              <a:tr h="4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sífilis em gestante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zika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chicungunya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Gestante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hiv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99486"/>
              </p:ext>
            </p:extLst>
          </p:nvPr>
        </p:nvGraphicFramePr>
        <p:xfrm>
          <a:off x="144091" y="2088133"/>
          <a:ext cx="10513167" cy="399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52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VIGILÂNCIA AMBIENTAL E SANEAMENTO BÁSICO 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1040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 SANEAMENTO BÁSICO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040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0314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32926"/>
              </p:ext>
            </p:extLst>
          </p:nvPr>
        </p:nvGraphicFramePr>
        <p:xfrm>
          <a:off x="269851" y="1512069"/>
          <a:ext cx="9955360" cy="535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IEC – INFORMAÇÃO, EDUCAÇÃO E COMUNICAÇÃO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Reunião/contatos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técnicas/ 10 minutos salvam vidas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Panfletagem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6.330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Palestras e oficinas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Teatro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Eventos e estandes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Mutirões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Treinamento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(equipe)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Sexta sem mosquito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73083" y="8293802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107" y="356164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60229"/>
              </p:ext>
            </p:extLst>
          </p:nvPr>
        </p:nvGraphicFramePr>
        <p:xfrm>
          <a:off x="432123" y="2000367"/>
          <a:ext cx="10030316" cy="4291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para levantamento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índice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3.945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 de larvas de mosquitos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coletadas no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v.D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abertos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66.134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56.979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domiciliar no ciclo – imóveis fechados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21.280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22.527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recuperados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no ciclo – imóveis recusados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91714"/>
              </p:ext>
            </p:extLst>
          </p:nvPr>
        </p:nvGraphicFramePr>
        <p:xfrm>
          <a:off x="432123" y="2000367"/>
          <a:ext cx="10030316" cy="298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 (CONTROLE QUÍMICO) FUMACÊ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aos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inspeção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aos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tratamento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Amostras de larvas de mosquitos coletadas nos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localidades trabalhadas com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fumacê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65258"/>
              </p:ext>
            </p:extLst>
          </p:nvPr>
        </p:nvGraphicFramePr>
        <p:xfrm>
          <a:off x="144091" y="954201"/>
          <a:ext cx="10441159" cy="6722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2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ENTOMOLOGIA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Total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localidades monitoradas por armadilhas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armadilhas instaladas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amostras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de mosquitos coletadas nas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que realizam pesquisa vetorial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imóveis visitados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amostras de larvas de mosquitos coletadas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analisadas das amostras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analisadas das amostras dos pontos estratégicos (P.E.).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do lira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19" y="273007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0983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8853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31958"/>
              </p:ext>
            </p:extLst>
          </p:nvPr>
        </p:nvGraphicFramePr>
        <p:xfrm>
          <a:off x="216100" y="756333"/>
          <a:ext cx="10441159" cy="7174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 gridSpan="5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CONTROLE DE ENDEMIAS ESPECIAIS</a:t>
                      </a:r>
                      <a:endParaRPr lang="pt-BR" sz="2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1º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2º Quad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leishmaniose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Encaminhamento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caso suspeito  à FIOCRUZ para diagnóstico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Acomp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do caso confirmado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até a cura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Palestra/orientação de leishmaniose / participantes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malária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negativo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esquistossomose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 trabalhadas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coleção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hídridas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pesquisadas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estações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inspecionadas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caramujos selecionados, preparados e encaminhados ao cepa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19" y="215925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8032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576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5275" y="325924"/>
            <a:ext cx="8535840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NASCIDOS VIVOS POR OCORRÊNCIA EM ITAGUAÍ X MUNICÍPIO DE RESIDÊNCIA - </a:t>
            </a:r>
            <a:r>
              <a:rPr lang="pt-BR" b="1" dirty="0" smtClean="0">
                <a:latin typeface="Calibri" pitchFamily="34" charset="0"/>
              </a:rPr>
              <a:t>2020 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35062"/>
              </p:ext>
            </p:extLst>
          </p:nvPr>
        </p:nvGraphicFramePr>
        <p:xfrm>
          <a:off x="1080196" y="1030037"/>
          <a:ext cx="8784974" cy="437284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7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7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Município de residência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n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Itaguaí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Duque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Caxias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Paracambi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Mangaratiba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Iguaçu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Seropédica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Queimados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Angra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dos Reis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1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282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136805"/>
            <a:ext cx="2028697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TABNET/SESRJ/DVS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74317"/>
              </p:ext>
            </p:extLst>
          </p:nvPr>
        </p:nvGraphicFramePr>
        <p:xfrm>
          <a:off x="1080198" y="5544517"/>
          <a:ext cx="8928988" cy="236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0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8244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CONSOLIDADO    </a:t>
                      </a:r>
                      <a:r>
                        <a:rPr lang="pt-BR" sz="2400" u="sng" strike="noStrike" dirty="0">
                          <a:effectLst/>
                        </a:rPr>
                        <a:t>Nascidos vivos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16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Estabelecimento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n-lt"/>
                        </a:rPr>
                        <a:t>2º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n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 smtClean="0">
                          <a:effectLst/>
                        </a:rPr>
                        <a:t>DOMICÍLIO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17820"/>
              </p:ext>
            </p:extLst>
          </p:nvPr>
        </p:nvGraphicFramePr>
        <p:xfrm>
          <a:off x="452239" y="1224037"/>
          <a:ext cx="10205020" cy="348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CONTROLE DE VETORES E ROEDORES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domiciliares para desratização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p/desratização de prédios públicos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bueiros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08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terrenos baldios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215949" y="359941"/>
            <a:ext cx="1108930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CONTROLE DE VETORES E ROEDORES </a:t>
            </a:r>
            <a:r>
              <a:rPr lang="pt-BR" sz="2400" b="1" i="1" dirty="0" smtClean="0">
                <a:latin typeface="Calibri" pitchFamily="34" charset="0"/>
                <a:ea typeface="Calibri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24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6841"/>
              </p:ext>
            </p:extLst>
          </p:nvPr>
        </p:nvGraphicFramePr>
        <p:xfrm>
          <a:off x="380231" y="5112469"/>
          <a:ext cx="10205020" cy="216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CAMPANHA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VACINAÇÃO ANTIRRÁBICA ANIMAL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Cães</a:t>
                      </a:r>
                      <a:r>
                        <a:rPr lang="pt-BR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Gatos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6535"/>
              </p:ext>
            </p:extLst>
          </p:nvPr>
        </p:nvGraphicFramePr>
        <p:xfrm>
          <a:off x="75" y="1062600"/>
          <a:ext cx="10729267" cy="6858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8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PROCEDIMENTO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e encaminhamento dos trabalhadores em suas demandas específicas</a:t>
                      </a: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2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e Monitoramento as Unidades para orientação das estratégias de saúde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Acompanhamento de acidentes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de acidentes com Notificações Realizadas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Investigação de Mortalidade ocorrido por  acidente de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Educação Continuada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equipe em saúde do trabalhador e seus devidos fluxos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7427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Interface com a Perícia Médica do Município, previdência, Previdência Social e Ministério do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Reconhecimento e Mapeamento de atividades produtivas do Município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Mapeamento das Empresas,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solicitações específicas e seus riscos com planos de 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Reuniões e assistência com representantes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Sociedade,  Sindicatos, GT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Suporte para implantação de 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Atendimento Ocupacional no Município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0510" y="356164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SAÚDE DO TRABALHADOR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083" y="816079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7383" y="-99"/>
            <a:ext cx="8113827" cy="720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24625887"/>
              </p:ext>
            </p:extLst>
          </p:nvPr>
        </p:nvGraphicFramePr>
        <p:xfrm>
          <a:off x="0" y="1063205"/>
          <a:ext cx="10790489" cy="635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APLICADAS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contra poliomielite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contra pólio inativa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1.440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dtp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bcg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intradérmico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raiva em cult. Celular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dupla adulto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2.797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1.907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hepatite b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2.808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2.008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febre amarela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1.406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6.351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1.346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pentavalente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1.751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rotavírus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pneumocócica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meningocócica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1.571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1.435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contra a gripe influenza - h1n1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23.946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12.590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hpv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0235" y="342316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8499" y="792078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41312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44160701"/>
              </p:ext>
            </p:extLst>
          </p:nvPr>
        </p:nvGraphicFramePr>
        <p:xfrm>
          <a:off x="216098" y="1834517"/>
          <a:ext cx="10369152" cy="2744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7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0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APLICADAS0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(gestante)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infantil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Hepatite 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triviral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especial (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pneumo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23)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varicela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898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Dupla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96219" y="359941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" y="784877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82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65365"/>
              </p:ext>
            </p:extLst>
          </p:nvPr>
        </p:nvGraphicFramePr>
        <p:xfrm>
          <a:off x="288107" y="1410269"/>
          <a:ext cx="10297144" cy="5605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 em acompanhamento PCT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com alta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c/ resistência ao tratamento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Transferências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Abandono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Mudança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Diagnóstico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Avaliação contatos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profissional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usuário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E DEFESA  CIVIL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091" y="8258654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04531" y="359941"/>
            <a:ext cx="194421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2020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772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8187" y="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15859"/>
              </p:ext>
            </p:extLst>
          </p:nvPr>
        </p:nvGraphicFramePr>
        <p:xfrm>
          <a:off x="174301" y="1539743"/>
          <a:ext cx="10338942" cy="528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3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9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médica</a:t>
                      </a:r>
                      <a:endParaRPr lang="pt-BR" sz="22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</a:t>
                      </a:r>
                      <a:r>
                        <a:rPr lang="pt-BR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Enfermagem</a:t>
                      </a:r>
                      <a:endParaRPr lang="pt-BR" sz="22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 domiciliar  p/ programa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supervisionada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4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Autoadministrada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Téc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Aux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enfermagem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positivados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de PPD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encaminhado p/cultura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80232" y="342316"/>
            <a:ext cx="8064859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CONTROLE DA TUBERCULOSE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9380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430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7516"/>
              </p:ext>
            </p:extLst>
          </p:nvPr>
        </p:nvGraphicFramePr>
        <p:xfrm>
          <a:off x="360116" y="936005"/>
          <a:ext cx="10009111" cy="6837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0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COORDENAÇÃO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HANSENÍASE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INDICADORES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acompanhados pela Coord.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em alta cura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Contatos examinados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avaliados incapacidade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Básica+Espec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 de material p/ pesq.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LEPRAE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material (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laboratorial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Baciloscopia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direta para BARR (hanseníase)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45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0336" y="287933"/>
            <a:ext cx="59766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itchFamily="34" charset="0"/>
              </a:rPr>
              <a:t>CONTROLE DA HANSENÍASE - </a:t>
            </a:r>
            <a:r>
              <a:rPr lang="pt-BR" sz="2800" b="1" i="1" dirty="0" smtClean="0">
                <a:latin typeface="Calibri" pitchFamily="34" charset="0"/>
              </a:rPr>
              <a:t>2020</a:t>
            </a:r>
            <a:endParaRPr lang="pt-BR" sz="28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757" y="816883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6922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10003"/>
              </p:ext>
            </p:extLst>
          </p:nvPr>
        </p:nvGraphicFramePr>
        <p:xfrm>
          <a:off x="215330" y="1152029"/>
          <a:ext cx="10513168" cy="633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infectologia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Consulta/atendimento enfermeira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1.194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serv. Social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- psicologia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Distribuição de preservativos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232.950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194.500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Formula</a:t>
                      </a:r>
                      <a:r>
                        <a:rPr lang="pt-BR" sz="2400" b="1" baseline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láctea  distribuída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Pacientes que retiraram medicamento      IO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Oportunista) +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antiretroviral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1.416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1.884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novos de HIV/AIDS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IST tratadas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em abandono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315" y="38088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6099" y="817736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200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93576"/>
              </p:ext>
            </p:extLst>
          </p:nvPr>
        </p:nvGraphicFramePr>
        <p:xfrm>
          <a:off x="220198" y="1224037"/>
          <a:ext cx="10513168" cy="581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8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Busca ativa de casos  p/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vd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de notificações recebidas/unidades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 encaminhadas epidemiologia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rápidos realizados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610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positivos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com outras doenças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gestante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pacientes com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1.138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realizados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2.508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32323" y="35994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190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32323" y="359941"/>
            <a:ext cx="597666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smtClean="0">
                <a:latin typeface="Calibri" pitchFamily="34" charset="0"/>
              </a:rPr>
              <a:t>Atendimento COVID-19</a:t>
            </a:r>
            <a:endParaRPr lang="pt-BR" sz="3000" b="1" i="1" dirty="0">
              <a:latin typeface="Calibri" pitchFamily="34" charset="0"/>
            </a:endParaRPr>
          </a:p>
          <a:p>
            <a:pPr algn="ctr"/>
            <a:endParaRPr lang="pt-BR" sz="3000" b="1" i="1" dirty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22951"/>
              </p:ext>
            </p:extLst>
          </p:nvPr>
        </p:nvGraphicFramePr>
        <p:xfrm>
          <a:off x="220635" y="5756094"/>
          <a:ext cx="10513168" cy="2164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661"/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81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REALIZADOS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RTPCR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9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NOTIFICAÇÕES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UNIDADES DE SAÚDE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9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 NEGATIVO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971">
                <a:tc rowSpan="2"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NOTIFICAÇÃO SRAG (INTERNADOS)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RT-PCR POSITIVO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97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 NEGATIVO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41634"/>
              </p:ext>
            </p:extLst>
          </p:nvPr>
        </p:nvGraphicFramePr>
        <p:xfrm>
          <a:off x="216098" y="1080021"/>
          <a:ext cx="10441161" cy="123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REALIZADOS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TESTE RÁPIDO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RESULTADO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1.834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02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RESULTADO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NEGATIVO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6.732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47670"/>
              </p:ext>
            </p:extLst>
          </p:nvPr>
        </p:nvGraphicFramePr>
        <p:xfrm>
          <a:off x="216098" y="2376165"/>
          <a:ext cx="10441161" cy="1183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EVOLUÇÃO DE CASOS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RESIDENTES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SRAG POR COVID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19 RECUPERADOS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55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SRAG POR COVID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19 ÓBTOS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76821"/>
              </p:ext>
            </p:extLst>
          </p:nvPr>
        </p:nvGraphicFramePr>
        <p:xfrm>
          <a:off x="216099" y="4250603"/>
          <a:ext cx="10441161" cy="1509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 DE SINDROME GRIPAL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SÍNDROME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GRIPAL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5.241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COVID 19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1.288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72313"/>
              </p:ext>
            </p:extLst>
          </p:nvPr>
        </p:nvGraphicFramePr>
        <p:xfrm>
          <a:off x="216098" y="3576027"/>
          <a:ext cx="10441161" cy="744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NOTIFICICAÇÕES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 RESIDENTES SRAG/COVID 19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SRAG POR COVID 19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82907"/>
              </p:ext>
            </p:extLst>
          </p:nvPr>
        </p:nvGraphicFramePr>
        <p:xfrm>
          <a:off x="144091" y="1008013"/>
          <a:ext cx="10585252" cy="6740757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7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CAUSA DO ÓBITO - CAPÍTULO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Calibri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3º  Quadr</a:t>
                      </a:r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 Neoplasias (tumores)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Doenças sangue órgãos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imunitário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  Doenças do sistema nervoso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Doenças sist.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osteomuscular 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conjuntivo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XVI. Algumas afecções originadas no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XVII.Malformação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cong.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e anomalias cromossômicas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XVIII.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sinais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achad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clínico e laboratoriais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XX.  Causas externas de morbidade e mortalidade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62672" y="359941"/>
            <a:ext cx="9953161" cy="614990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ÓBITOS POR OCORRÊNCIA X RESIDÊNCIA X CAUSA DO ÓBITO – CLASSIFICADO POR CAPÍTULO - </a:t>
            </a:r>
            <a:r>
              <a:rPr lang="pt-BR" b="1" dirty="0" smtClean="0">
                <a:latin typeface="Calibri" pitchFamily="34" charset="0"/>
              </a:rPr>
              <a:t>2020</a:t>
            </a:r>
            <a:endParaRPr lang="pt-BR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2672" y="8208813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67992"/>
              </p:ext>
            </p:extLst>
          </p:nvPr>
        </p:nvGraphicFramePr>
        <p:xfrm>
          <a:off x="349424" y="1152028"/>
          <a:ext cx="10297143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275"/>
                <a:gridCol w="655231"/>
                <a:gridCol w="1559913"/>
                <a:gridCol w="1403921"/>
                <a:gridCol w="1410803"/>
              </a:tblGrid>
              <a:tr h="6596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800" b="1" u="none" strike="noStrike" dirty="0">
                          <a:effectLst/>
                        </a:rPr>
                        <a:t>SIVEP - Gripe - Notificações de Síndromes Respiratórias Agudas Graves (SRAG) - Rio de Janeiro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19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Ano epidemiológico 1ºs sintomas:2020; Mês dos primeiros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sintomas: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MAI, JUN, JUL, AGO/2020</a:t>
                      </a:r>
                    </a:p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Município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notificação: </a:t>
                      </a:r>
                      <a:r>
                        <a:rPr lang="pt-BR" sz="1600" b="1" u="none" strike="noStrike" dirty="0">
                          <a:effectLst/>
                        </a:rPr>
                        <a:t>Itaguaí; Município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residência: </a:t>
                      </a:r>
                      <a:r>
                        <a:rPr lang="pt-BR" sz="1600" b="1" u="none" strike="noStrike" dirty="0">
                          <a:effectLst/>
                        </a:rPr>
                        <a:t>Itaguaí</a:t>
                      </a:r>
                      <a:r>
                        <a:rPr lang="pt-BR" sz="1100" u="none" strike="noStrike" dirty="0">
                          <a:effectLst/>
                        </a:rPr>
                        <a:t>;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10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Classificação final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SRAG não especificado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SRAG por COVID-19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Ignorado/Não informado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notificações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153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óbitos por SRAG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66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44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casos curados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164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75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casos encerrados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109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151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262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110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149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não encerradas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com utilização de UTI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30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com UTI não encerrada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6099" y="7847760"/>
            <a:ext cx="10297144" cy="86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1200" b="1" dirty="0"/>
              <a:t>Notificações: Sistema de Informação de Vigilância Epidemiológica da Gripe (SIVEP/Gripe</a:t>
            </a:r>
            <a:r>
              <a:rPr lang="pt-BR" sz="1200" b="1" dirty="0" smtClean="0"/>
              <a:t>)</a:t>
            </a:r>
          </a:p>
          <a:p>
            <a:r>
              <a:rPr lang="pt-BR" sz="1200" b="1" dirty="0"/>
              <a:t> Secretaria Estadual de Saúde</a:t>
            </a:r>
            <a:r>
              <a:rPr lang="pt-BR" sz="1200" b="1" dirty="0" smtClean="0"/>
              <a:t>, </a:t>
            </a:r>
            <a:r>
              <a:rPr lang="pt-BR" sz="1200" b="1" dirty="0"/>
              <a:t>Subsecretaria de Vigilância em </a:t>
            </a:r>
            <a:r>
              <a:rPr lang="pt-BR" sz="1200" b="1" dirty="0" smtClean="0"/>
              <a:t>Saúde</a:t>
            </a:r>
          </a:p>
          <a:p>
            <a:r>
              <a:rPr lang="pt-BR" sz="1200" b="1" dirty="0"/>
              <a:t>N</a:t>
            </a:r>
            <a:r>
              <a:rPr lang="pt-BR" sz="1200" b="1" dirty="0" smtClean="0"/>
              <a:t>otificações </a:t>
            </a:r>
            <a:r>
              <a:rPr lang="pt-BR" sz="1200" b="1" dirty="0"/>
              <a:t>de 2013 a 2020 atualizadas até 23/09/2020, sujeitas a alterações</a:t>
            </a:r>
            <a:r>
              <a:rPr lang="pt-BR" sz="1200" b="1" dirty="0" smtClean="0"/>
              <a:t>.</a:t>
            </a:r>
          </a:p>
          <a:p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726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3775" y="4752429"/>
            <a:ext cx="9353800" cy="2486530"/>
          </a:xfrm>
        </p:spPr>
        <p:txBody>
          <a:bodyPr/>
          <a:lstStyle/>
          <a:p>
            <a:pPr algn="ctr"/>
            <a:r>
              <a:rPr lang="pt-BR" b="1" dirty="0"/>
              <a:t>REDE DE URGÊNCIA E EMERGÊNCIA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8/8</a:t>
            </a:r>
          </a:p>
          <a:p>
            <a:r>
              <a:rPr lang="pt-BR" sz="2400" b="1" dirty="0"/>
              <a:t>9</a:t>
            </a:r>
            <a:r>
              <a:rPr lang="pt-BR" sz="2400" b="1" dirty="0" smtClean="0"/>
              <a:t> </a:t>
            </a:r>
            <a:r>
              <a:rPr lang="pt-BR" sz="2400" b="1" dirty="0"/>
              <a:t>slides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805A6E-3170-4874-93F6-C2BF80343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4" y="1243609"/>
            <a:ext cx="4973827" cy="37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7378"/>
              </p:ext>
            </p:extLst>
          </p:nvPr>
        </p:nvGraphicFramePr>
        <p:xfrm>
          <a:off x="648147" y="1008013"/>
          <a:ext cx="9721079" cy="6685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/>
                <a:gridCol w="1586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HOSPITAL MUNICIPAL SÃO FRANCISCO XAVIER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13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HMSFX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Leito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Clínico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 CM. </a:t>
                      </a:r>
                      <a:r>
                        <a:rPr lang="pt-BR" sz="1600" b="1" baseline="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Ped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Ortopedia, Gestante)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CTI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(Adulto e Pediátrico)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UTI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NEONATAL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6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UNIDADE DE PRONTO ATENDIMENTO - UPA 24H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9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da UPA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HMSFX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HOSPITAIS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8547" y="431949"/>
            <a:ext cx="19442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2020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smtClean="0"/>
              <a:t>NIR/HMSFX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8362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6139" y="215925"/>
            <a:ext cx="9307289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84635"/>
              </p:ext>
            </p:extLst>
          </p:nvPr>
        </p:nvGraphicFramePr>
        <p:xfrm>
          <a:off x="297254" y="1937981"/>
          <a:ext cx="10296938" cy="4480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3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MÉDICO URGÊNCIA – HMSFX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c/ observação ate 24 horas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inferior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de punho com luva gessada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em membro inferior com imobilização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254" y="8244692"/>
            <a:ext cx="2246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5524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2203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62858"/>
              </p:ext>
            </p:extLst>
          </p:nvPr>
        </p:nvGraphicFramePr>
        <p:xfrm>
          <a:off x="185132" y="2160141"/>
          <a:ext cx="10400119" cy="342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3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 / ALTAS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1.103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Transferência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Óbito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Outros motivos de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alta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6123" y="8133093"/>
            <a:ext cx="230425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NIR/HMSFX Itaguaí</a:t>
            </a:r>
          </a:p>
          <a:p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59768"/>
              </p:ext>
            </p:extLst>
          </p:nvPr>
        </p:nvGraphicFramePr>
        <p:xfrm>
          <a:off x="360115" y="1296045"/>
          <a:ext cx="10089395" cy="538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Ecocardiografia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transtoracica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Ultrassonografia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Eletrocardiograma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Emissão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otoacústica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triagem auditiva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Avaliação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miofuncional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sistema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estomatognatico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Tococardiografia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ante-parto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Imagens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– colonoscopia, EDA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Tomografias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0676"/>
              </p:ext>
            </p:extLst>
          </p:nvPr>
        </p:nvGraphicFramePr>
        <p:xfrm>
          <a:off x="360115" y="1440061"/>
          <a:ext cx="10089395" cy="489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enfermagem: P.A.,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Cateterismo, oxigenoterapia, retirada de pontos, sondagem, drenagem de abcesso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 grau II 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grau I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MÉDICOS – biópsias,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drenagens, punções profundas.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842" y="8228938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39815"/>
              </p:ext>
            </p:extLst>
          </p:nvPr>
        </p:nvGraphicFramePr>
        <p:xfrm>
          <a:off x="288107" y="1296045"/>
          <a:ext cx="10081120" cy="6024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18873"/>
              </p:ext>
            </p:extLst>
          </p:nvPr>
        </p:nvGraphicFramePr>
        <p:xfrm>
          <a:off x="288107" y="1462375"/>
          <a:ext cx="10081120" cy="6024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UNIDADE DE PRONTO ATENDIMENTO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12.465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15.497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médico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 unidade de Pronto Atendimento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10.540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5.852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Unidade de Pronto Atendimento – UPA 24H 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23788529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4927"/>
              </p:ext>
            </p:extLst>
          </p:nvPr>
        </p:nvGraphicFramePr>
        <p:xfrm>
          <a:off x="216063" y="1512069"/>
          <a:ext cx="10369226" cy="5460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– 192 - BÁSICA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das chamadas recebidas pela central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PELO SAMU 192: SALVAMENTO E RESGATE (AMBULÂNCIA TIPO C)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realizado pela equipe de suporte básico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pela unidade de suporte básico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USB)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8178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Serviço de Atendimento Móvel de Urgência – SAMU 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" y="8376814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09919"/>
              </p:ext>
            </p:extLst>
          </p:nvPr>
        </p:nvGraphicFramePr>
        <p:xfrm>
          <a:off x="720154" y="571006"/>
          <a:ext cx="9073011" cy="2089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0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03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ÓBITOS  OCORRIDOS NO MUNICÍPIO 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(Estabelecimento)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Domicilio/Externos/Outros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307"/>
              </p:ext>
            </p:extLst>
          </p:nvPr>
        </p:nvGraphicFramePr>
        <p:xfrm>
          <a:off x="720155" y="2736205"/>
          <a:ext cx="9102008" cy="2596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2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99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DE </a:t>
                      </a:r>
                      <a:r>
                        <a:rPr lang="pt-BR" sz="2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2º Quad.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3º </a:t>
                      </a:r>
                      <a:r>
                        <a:rPr lang="pt-BR" sz="1600" b="1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Quad</a:t>
                      </a:r>
                      <a:endParaRPr lang="pt-BR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H</a:t>
                      </a:r>
                      <a:r>
                        <a:rPr lang="pt-BR" sz="1600" b="1" u="none" strike="noStrike" dirty="0" smtClean="0">
                          <a:effectLst/>
                        </a:rPr>
                        <a:t>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Outros (Médico)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94297"/>
              </p:ext>
            </p:extLst>
          </p:nvPr>
        </p:nvGraphicFramePr>
        <p:xfrm>
          <a:off x="648147" y="5376050"/>
          <a:ext cx="9217025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6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7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INVESTIGAÇÃO/COMITÊ DE MORTALIDADE</a:t>
                      </a:r>
                    </a:p>
                    <a:p>
                      <a:pPr algn="l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Residentes ocorridos no município e fora)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2º Quad.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3º Quad</a:t>
                      </a:r>
                      <a:endParaRPr lang="pt-BR" sz="16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MIF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Materno declarado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Investigados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Óbito fetal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Infantil &lt;1ano/ignorado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Crianças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1- 4anos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investigados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44491" y="215925"/>
            <a:ext cx="288032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2020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6985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62025"/>
              </p:ext>
            </p:extLst>
          </p:nvPr>
        </p:nvGraphicFramePr>
        <p:xfrm>
          <a:off x="144090" y="1512069"/>
          <a:ext cx="10542170" cy="5447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192 - AVANÇADA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das chamadas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recebidas pela central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DE SALVAMENTO E RESGATE MEDICALIZADO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realizado pela equipe da unidade de suporte avançado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 unidade de suporte avançado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USA)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15925"/>
            <a:ext cx="10218133" cy="707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SERVIÇO DE ATENDIMENTO MÓVEL DE URGÊNCIA – SAMU 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8178" y="81968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0039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551324" y="2664197"/>
            <a:ext cx="9721216" cy="14409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7200" tIns="50544" rIns="97200" bIns="50544" anchor="ctr"/>
          <a:lstStyle/>
          <a:p>
            <a:pPr algn="ctr" hangingPunct="1">
              <a:lnSpc>
                <a:spcPct val="139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5000" b="1" i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 A TODOS!!!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0155" y="604857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PLANEJAMENTO E DESENVOLVIMENTO EM SAÚDE: </a:t>
            </a:r>
          </a:p>
          <a:p>
            <a:pPr>
              <a:lnSpc>
                <a:spcPct val="150000"/>
              </a:lnSpc>
            </a:pPr>
            <a:r>
              <a:rPr lang="pt-BR" sz="2400" b="1" i="1" dirty="0" smtClean="0">
                <a:solidFill>
                  <a:srgbClr val="FF0000"/>
                </a:solidFill>
              </a:rPr>
              <a:t>Dulce Maria de Souza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Inouie</a:t>
            </a:r>
            <a:endParaRPr lang="pt-BR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EMAIL: 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</a:rPr>
              <a:t>dulcefinancas@gmail.com</a:t>
            </a:r>
            <a:endParaRPr lang="pt-B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PlanejamentoI.jpg">
            <a:extLst>
              <a:ext uri="{FF2B5EF4-FFF2-40B4-BE49-F238E27FC236}">
                <a16:creationId xmlns:a16="http://schemas.microsoft.com/office/drawing/2014/main" xmlns="" id="{0ED30A88-9A52-4FBF-A94D-36D98A62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9" y="5935122"/>
            <a:ext cx="2074322" cy="15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52598</TotalTime>
  <Words>7675</Words>
  <Application>Microsoft Office PowerPoint</Application>
  <PresentationFormat>Personalizar</PresentationFormat>
  <Paragraphs>2670</Paragraphs>
  <Slides>91</Slides>
  <Notes>21</Notes>
  <HiddenSlides>2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91</vt:i4>
      </vt:variant>
    </vt:vector>
  </HeadingPairs>
  <TitlesOfParts>
    <vt:vector size="103" baseType="lpstr">
      <vt:lpstr>Tema do Office</vt:lpstr>
      <vt:lpstr>Personalizar design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MONTANTE E FONTE DOS RECURSOS  APLICADOS NO PERÍODO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 ESPECIALIZADA   SAÚDE MENTAL  SAÚDE BUCAL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DVS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DE URGÊNCIA E EMERGÊNCIA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infosaude</dc:creator>
  <cp:lastModifiedBy>PLANEJAMENTO</cp:lastModifiedBy>
  <cp:revision>3608</cp:revision>
  <cp:lastPrinted>2021-05-18T14:23:55Z</cp:lastPrinted>
  <dcterms:created xsi:type="dcterms:W3CDTF">2009-02-18T13:09:06Z</dcterms:created>
  <dcterms:modified xsi:type="dcterms:W3CDTF">2021-05-18T15:23:57Z</dcterms:modified>
</cp:coreProperties>
</file>